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8" r:id="rId10"/>
    <p:sldId id="265" r:id="rId11"/>
    <p:sldId id="266" r:id="rId12"/>
    <p:sldId id="267" r:id="rId13"/>
    <p:sldId id="264"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Estilo Médio 2 - Destaqu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Estilo com Tema 1 - Destaque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C2FFA5D-87B4-456A-9821-1D502468CF0F}" styleName="Estilo com Tema 1 - Destaque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Estilo com Tema 2 - Destaque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8" d="100"/>
          <a:sy n="68" d="100"/>
        </p:scale>
        <p:origin x="-1224" y="-2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1" Type="http://schemas.openxmlformats.org/officeDocument/2006/relationships/oleObject" Target="file:///G:\fis&#237;co-quim&#237;ca%20A\aula%20de%20lab.%204-11-09\carla.xls"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fis&#237;co-quim&#237;ca%20A\aula%20de%20lab.%204-11-09\carla.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a:latin typeface="Palatino Linotype" pitchFamily="18" charset="0"/>
              </a:rPr>
              <a:t>Movimento na horizontal do carrinho nos primeiros 1,5s</a:t>
            </a:r>
          </a:p>
        </c:rich>
      </c:tx>
      <c:layout/>
      <c:overlay val="0"/>
      <c:spPr>
        <a:noFill/>
        <a:ln w="25400">
          <a:noFill/>
        </a:ln>
      </c:spPr>
    </c:title>
    <c:autoTitleDeleted val="0"/>
    <c:plotArea>
      <c:layout>
        <c:manualLayout>
          <c:layoutTarget val="inner"/>
          <c:xMode val="edge"/>
          <c:yMode val="edge"/>
          <c:x val="0.13333360460124635"/>
          <c:y val="0.27335686323540304"/>
          <c:w val="0.81666832818263357"/>
          <c:h val="0.49827073804933847"/>
        </c:manualLayout>
      </c:layout>
      <c:scatterChart>
        <c:scatterStyle val="lineMarker"/>
        <c:varyColors val="0"/>
        <c:ser>
          <c:idx val="0"/>
          <c:order val="0"/>
          <c:tx>
            <c:strRef>
              <c:f>Folha1!$B$33</c:f>
              <c:strCache>
                <c:ptCount val="1"/>
                <c:pt idx="0">
                  <c:v>x/m</c:v>
                </c:pt>
              </c:strCache>
            </c:strRef>
          </c:tx>
          <c:spPr>
            <a:ln w="28575">
              <a:noFill/>
            </a:ln>
          </c:spPr>
          <c:trendline>
            <c:spPr>
              <a:ln w="25400">
                <a:solidFill>
                  <a:srgbClr val="000000"/>
                </a:solidFill>
                <a:prstDash val="solid"/>
              </a:ln>
            </c:spPr>
            <c:trendlineType val="poly"/>
            <c:order val="2"/>
            <c:dispRSqr val="1"/>
            <c:dispEq val="1"/>
            <c:trendlineLbl>
              <c:layout>
                <c:manualLayout>
                  <c:x val="9.291828260273427E-2"/>
                  <c:y val="-0.20369072354711246"/>
                </c:manualLayout>
              </c:layout>
              <c:tx>
                <c:rich>
                  <a:bodyPr/>
                  <a:lstStyle/>
                  <a:p>
                    <a:pPr>
                      <a:defRPr sz="1000" b="0" i="0" u="none" strike="noStrike" baseline="0">
                        <a:solidFill>
                          <a:srgbClr val="000000"/>
                        </a:solidFill>
                        <a:latin typeface="Calibri"/>
                        <a:ea typeface="Calibri"/>
                        <a:cs typeface="Calibri"/>
                      </a:defRPr>
                    </a:pPr>
                    <a:r>
                      <a:rPr lang="en-US" sz="1400" baseline="0" dirty="0"/>
                      <a:t>y = 0,088x</a:t>
                    </a:r>
                    <a:r>
                      <a:rPr lang="en-US" sz="1400" baseline="30000" dirty="0"/>
                      <a:t>2</a:t>
                    </a:r>
                    <a:r>
                      <a:rPr lang="en-US" sz="1400" baseline="0" dirty="0"/>
                      <a:t> + 0,191x + 0,160
R² = 0,999</a:t>
                    </a:r>
                    <a:endParaRPr lang="en-US" sz="1400" dirty="0"/>
                  </a:p>
                </c:rich>
              </c:tx>
              <c:numFmt formatCode="Estandar" sourceLinked="0"/>
              <c:spPr>
                <a:noFill/>
                <a:ln w="25400">
                  <a:noFill/>
                </a:ln>
              </c:spPr>
            </c:trendlineLbl>
          </c:trendline>
          <c:xVal>
            <c:numRef>
              <c:f>Folha1!$A$34:$A$65</c:f>
              <c:numCache>
                <c:formatCode>Estandar</c:formatCode>
                <c:ptCount val="32"/>
                <c:pt idx="3">
                  <c:v>0.15000000000000024</c:v>
                </c:pt>
                <c:pt idx="4">
                  <c:v>0.2</c:v>
                </c:pt>
                <c:pt idx="5">
                  <c:v>0.25</c:v>
                </c:pt>
                <c:pt idx="6">
                  <c:v>0.30000000000000032</c:v>
                </c:pt>
                <c:pt idx="7">
                  <c:v>0.35000000000000031</c:v>
                </c:pt>
                <c:pt idx="8">
                  <c:v>0.4</c:v>
                </c:pt>
                <c:pt idx="9">
                  <c:v>0.45</c:v>
                </c:pt>
                <c:pt idx="10">
                  <c:v>0.5</c:v>
                </c:pt>
                <c:pt idx="11">
                  <c:v>0.55000000000000004</c:v>
                </c:pt>
                <c:pt idx="12">
                  <c:v>0.60000000000000064</c:v>
                </c:pt>
                <c:pt idx="13">
                  <c:v>0.65000000000000135</c:v>
                </c:pt>
                <c:pt idx="14">
                  <c:v>0.70000000000000062</c:v>
                </c:pt>
                <c:pt idx="15">
                  <c:v>0.75000000000000122</c:v>
                </c:pt>
                <c:pt idx="16">
                  <c:v>0.8</c:v>
                </c:pt>
                <c:pt idx="17">
                  <c:v>0.85000000000000064</c:v>
                </c:pt>
                <c:pt idx="18">
                  <c:v>0.9</c:v>
                </c:pt>
                <c:pt idx="19">
                  <c:v>0.95000000000000062</c:v>
                </c:pt>
                <c:pt idx="20">
                  <c:v>1</c:v>
                </c:pt>
                <c:pt idx="21">
                  <c:v>1.05</c:v>
                </c:pt>
                <c:pt idx="22">
                  <c:v>1.1000000000000001</c:v>
                </c:pt>
                <c:pt idx="23">
                  <c:v>1.1499999999999975</c:v>
                </c:pt>
                <c:pt idx="24">
                  <c:v>1.2</c:v>
                </c:pt>
                <c:pt idx="25">
                  <c:v>1.25</c:v>
                </c:pt>
                <c:pt idx="26">
                  <c:v>1.3</c:v>
                </c:pt>
                <c:pt idx="27">
                  <c:v>1.35</c:v>
                </c:pt>
                <c:pt idx="28">
                  <c:v>1.4</c:v>
                </c:pt>
                <c:pt idx="29">
                  <c:v>1.45</c:v>
                </c:pt>
                <c:pt idx="30">
                  <c:v>1.5</c:v>
                </c:pt>
              </c:numCache>
            </c:numRef>
          </c:xVal>
          <c:yVal>
            <c:numRef>
              <c:f>Folha1!$B$34:$B$65</c:f>
              <c:numCache>
                <c:formatCode>Estandar</c:formatCode>
                <c:ptCount val="32"/>
                <c:pt idx="3">
                  <c:v>0.19000000000000025</c:v>
                </c:pt>
                <c:pt idx="4">
                  <c:v>0.2</c:v>
                </c:pt>
                <c:pt idx="5">
                  <c:v>0.21000000000000021</c:v>
                </c:pt>
                <c:pt idx="6">
                  <c:v>0.23</c:v>
                </c:pt>
                <c:pt idx="7">
                  <c:v>0.24000000000000021</c:v>
                </c:pt>
                <c:pt idx="8">
                  <c:v>0.25</c:v>
                </c:pt>
                <c:pt idx="9">
                  <c:v>0.27</c:v>
                </c:pt>
                <c:pt idx="10">
                  <c:v>0.28000000000000008</c:v>
                </c:pt>
                <c:pt idx="11">
                  <c:v>0.29000000000000031</c:v>
                </c:pt>
                <c:pt idx="12">
                  <c:v>0.31000000000000055</c:v>
                </c:pt>
                <c:pt idx="13">
                  <c:v>0.32000000000000062</c:v>
                </c:pt>
                <c:pt idx="14">
                  <c:v>0.34000000000000058</c:v>
                </c:pt>
                <c:pt idx="15">
                  <c:v>0.35000000000000031</c:v>
                </c:pt>
                <c:pt idx="16">
                  <c:v>0.37000000000000038</c:v>
                </c:pt>
                <c:pt idx="17">
                  <c:v>0.39000000000000062</c:v>
                </c:pt>
                <c:pt idx="18">
                  <c:v>0.4</c:v>
                </c:pt>
                <c:pt idx="19">
                  <c:v>0.42000000000000032</c:v>
                </c:pt>
                <c:pt idx="20">
                  <c:v>0.44000000000000045</c:v>
                </c:pt>
                <c:pt idx="21">
                  <c:v>0.46</c:v>
                </c:pt>
                <c:pt idx="22">
                  <c:v>0.48000000000000032</c:v>
                </c:pt>
                <c:pt idx="23">
                  <c:v>0.49000000000000032</c:v>
                </c:pt>
                <c:pt idx="24">
                  <c:v>0.52</c:v>
                </c:pt>
                <c:pt idx="25">
                  <c:v>0.54</c:v>
                </c:pt>
                <c:pt idx="26">
                  <c:v>0.56000000000000005</c:v>
                </c:pt>
                <c:pt idx="27">
                  <c:v>0.58000000000000063</c:v>
                </c:pt>
                <c:pt idx="28">
                  <c:v>0.60000000000000064</c:v>
                </c:pt>
                <c:pt idx="29">
                  <c:v>0.62000000000000111</c:v>
                </c:pt>
                <c:pt idx="30">
                  <c:v>0.65000000000000135</c:v>
                </c:pt>
              </c:numCache>
            </c:numRef>
          </c:yVal>
          <c:smooth val="0"/>
        </c:ser>
        <c:dLbls>
          <c:showLegendKey val="0"/>
          <c:showVal val="0"/>
          <c:showCatName val="0"/>
          <c:showSerName val="0"/>
          <c:showPercent val="0"/>
          <c:showBubbleSize val="0"/>
        </c:dLbls>
        <c:axId val="103225600"/>
        <c:axId val="103330560"/>
      </c:scatterChart>
      <c:valAx>
        <c:axId val="103225600"/>
        <c:scaling>
          <c:orientation val="minMax"/>
        </c:scaling>
        <c:delete val="0"/>
        <c:axPos val="b"/>
        <c:title>
          <c:tx>
            <c:rich>
              <a:bodyPr/>
              <a:lstStyle/>
              <a:p>
                <a:pPr>
                  <a:defRPr/>
                </a:pPr>
                <a:r>
                  <a:rPr lang="en-US"/>
                  <a:t>t/s</a:t>
                </a:r>
              </a:p>
            </c:rich>
          </c:tx>
          <c:layout/>
          <c:overlay val="0"/>
          <c:spPr>
            <a:noFill/>
            <a:ln w="25400">
              <a:noFill/>
            </a:ln>
          </c:spPr>
        </c:title>
        <c:numFmt formatCode="Estandar"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3330560"/>
        <c:crosses val="autoZero"/>
        <c:crossBetween val="midCat"/>
      </c:valAx>
      <c:valAx>
        <c:axId val="103330560"/>
        <c:scaling>
          <c:orientation val="minMax"/>
        </c:scaling>
        <c:delete val="0"/>
        <c:axPos val="l"/>
        <c:majorGridlines/>
        <c:title>
          <c:tx>
            <c:rich>
              <a:bodyPr rot="-5400000" vert="horz"/>
              <a:lstStyle/>
              <a:p>
                <a:pPr>
                  <a:defRPr/>
                </a:pPr>
                <a:r>
                  <a:rPr lang="en-US"/>
                  <a:t>x/m</a:t>
                </a:r>
              </a:p>
            </c:rich>
          </c:tx>
          <c:layout/>
          <c:overlay val="0"/>
          <c:spPr>
            <a:noFill/>
            <a:ln w="25400">
              <a:noFill/>
            </a:ln>
          </c:spPr>
        </c:title>
        <c:numFmt formatCode="Estandar" sourceLinked="1"/>
        <c:majorTickMark val="out"/>
        <c:minorTickMark val="none"/>
        <c:tickLblPos val="nextTo"/>
        <c:crossAx val="103225600"/>
        <c:crosses val="autoZero"/>
        <c:crossBetween val="midCat"/>
      </c:valAx>
    </c:plotArea>
    <c:plotVisOnly val="1"/>
    <c:dispBlanksAs val="gap"/>
    <c:showDLblsOverMax val="0"/>
  </c:chart>
  <c:spPr>
    <a:solidFill>
      <a:schemeClr val="accent4">
        <a:lumMod val="60000"/>
        <a:lumOff val="40000"/>
      </a:schemeClr>
    </a:solidFill>
    <a:ln>
      <a:solidFill>
        <a:schemeClr val="tx2">
          <a:lumMod val="60000"/>
          <a:lumOff val="40000"/>
        </a:schemeClr>
      </a:solidFill>
    </a:ln>
  </c:sp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a:latin typeface="Palatino Linotype" pitchFamily="18" charset="0"/>
              </a:rPr>
              <a:t>Movimento na horizontal do carrinho para o último segundo de movimento</a:t>
            </a:r>
          </a:p>
        </c:rich>
      </c:tx>
      <c:layout>
        <c:manualLayout>
          <c:xMode val="edge"/>
          <c:yMode val="edge"/>
          <c:x val="0.13243961352657022"/>
          <c:y val="0"/>
        </c:manualLayout>
      </c:layout>
      <c:overlay val="0"/>
      <c:spPr>
        <a:noFill/>
        <a:ln w="25400">
          <a:noFill/>
        </a:ln>
      </c:spPr>
    </c:title>
    <c:autoTitleDeleted val="0"/>
    <c:plotArea>
      <c:layout>
        <c:manualLayout>
          <c:layoutTarget val="inner"/>
          <c:xMode val="edge"/>
          <c:yMode val="edge"/>
          <c:x val="0.13333360460124635"/>
          <c:y val="0.27241379310344954"/>
          <c:w val="0.81666832818263357"/>
          <c:h val="0.5"/>
        </c:manualLayout>
      </c:layout>
      <c:scatterChart>
        <c:scatterStyle val="lineMarker"/>
        <c:varyColors val="0"/>
        <c:ser>
          <c:idx val="0"/>
          <c:order val="0"/>
          <c:tx>
            <c:strRef>
              <c:f>Folha1!$M$32</c:f>
              <c:strCache>
                <c:ptCount val="1"/>
                <c:pt idx="0">
                  <c:v>x/m</c:v>
                </c:pt>
              </c:strCache>
            </c:strRef>
          </c:tx>
          <c:spPr>
            <a:ln w="28575">
              <a:noFill/>
            </a:ln>
          </c:spPr>
          <c:trendline>
            <c:spPr>
              <a:ln w="25400">
                <a:solidFill>
                  <a:srgbClr val="000000"/>
                </a:solidFill>
                <a:prstDash val="solid"/>
              </a:ln>
            </c:spPr>
            <c:trendlineType val="linear"/>
            <c:dispRSqr val="1"/>
            <c:dispEq val="1"/>
            <c:trendlineLbl>
              <c:layout>
                <c:manualLayout>
                  <c:x val="0.19616712683641821"/>
                  <c:y val="-0.18183413214652558"/>
                </c:manualLayout>
              </c:layout>
              <c:tx>
                <c:rich>
                  <a:bodyPr/>
                  <a:lstStyle/>
                  <a:p>
                    <a:pPr>
                      <a:defRPr sz="1000" b="0" i="0" u="none" strike="noStrike" baseline="0">
                        <a:solidFill>
                          <a:srgbClr val="000000"/>
                        </a:solidFill>
                        <a:latin typeface="Calibri"/>
                        <a:ea typeface="Calibri"/>
                        <a:cs typeface="Calibri"/>
                      </a:defRPr>
                    </a:pPr>
                    <a:r>
                      <a:rPr lang="en-US" sz="1400" baseline="0" dirty="0"/>
                      <a:t>y = 0,456x - 0,044
R² = 0,998</a:t>
                    </a:r>
                    <a:endParaRPr lang="en-US" sz="1400" dirty="0"/>
                  </a:p>
                </c:rich>
              </c:tx>
              <c:numFmt formatCode="Estandar" sourceLinked="0"/>
              <c:spPr>
                <a:noFill/>
                <a:ln w="25400">
                  <a:noFill/>
                </a:ln>
              </c:spPr>
            </c:trendlineLbl>
          </c:trendline>
          <c:xVal>
            <c:numRef>
              <c:f>Folha1!$L$33:$L$50</c:f>
              <c:numCache>
                <c:formatCode>Estandar</c:formatCode>
                <c:ptCount val="18"/>
                <c:pt idx="0">
                  <c:v>1.55</c:v>
                </c:pt>
                <c:pt idx="1">
                  <c:v>1.6</c:v>
                </c:pt>
                <c:pt idx="2">
                  <c:v>1.6500000000000001</c:v>
                </c:pt>
                <c:pt idx="3">
                  <c:v>1.7</c:v>
                </c:pt>
                <c:pt idx="4">
                  <c:v>1.75</c:v>
                </c:pt>
                <c:pt idx="5">
                  <c:v>1.8</c:v>
                </c:pt>
                <c:pt idx="6">
                  <c:v>1.85</c:v>
                </c:pt>
                <c:pt idx="7">
                  <c:v>1.9000000000000001</c:v>
                </c:pt>
                <c:pt idx="8">
                  <c:v>1.9200000000000021</c:v>
                </c:pt>
                <c:pt idx="9">
                  <c:v>2</c:v>
                </c:pt>
                <c:pt idx="10">
                  <c:v>2.0499999999999998</c:v>
                </c:pt>
                <c:pt idx="11">
                  <c:v>2.1</c:v>
                </c:pt>
                <c:pt idx="12">
                  <c:v>2.15</c:v>
                </c:pt>
                <c:pt idx="13">
                  <c:v>2.2000000000000002</c:v>
                </c:pt>
                <c:pt idx="14">
                  <c:v>2.25</c:v>
                </c:pt>
                <c:pt idx="15">
                  <c:v>2.2999999999999998</c:v>
                </c:pt>
                <c:pt idx="16">
                  <c:v>2.3499999999999988</c:v>
                </c:pt>
                <c:pt idx="17">
                  <c:v>2.4</c:v>
                </c:pt>
              </c:numCache>
            </c:numRef>
          </c:xVal>
          <c:yVal>
            <c:numRef>
              <c:f>Folha1!$M$33:$M$50</c:f>
              <c:numCache>
                <c:formatCode>Estandar</c:formatCode>
                <c:ptCount val="18"/>
                <c:pt idx="0">
                  <c:v>0.66000000000000136</c:v>
                </c:pt>
                <c:pt idx="1">
                  <c:v>0.69000000000000061</c:v>
                </c:pt>
                <c:pt idx="2">
                  <c:v>0.71000000000000063</c:v>
                </c:pt>
                <c:pt idx="3">
                  <c:v>0.73000000000000065</c:v>
                </c:pt>
                <c:pt idx="4">
                  <c:v>0.75000000000000122</c:v>
                </c:pt>
                <c:pt idx="5">
                  <c:v>0.78</c:v>
                </c:pt>
                <c:pt idx="6">
                  <c:v>0.8</c:v>
                </c:pt>
                <c:pt idx="7">
                  <c:v>0.82000000000000062</c:v>
                </c:pt>
                <c:pt idx="8">
                  <c:v>0.85000000000000064</c:v>
                </c:pt>
                <c:pt idx="9">
                  <c:v>0.87000000000000111</c:v>
                </c:pt>
                <c:pt idx="10">
                  <c:v>0.89</c:v>
                </c:pt>
                <c:pt idx="11">
                  <c:v>0.91</c:v>
                </c:pt>
                <c:pt idx="12">
                  <c:v>0.94000000000000061</c:v>
                </c:pt>
                <c:pt idx="13">
                  <c:v>0.96000000000000063</c:v>
                </c:pt>
                <c:pt idx="14">
                  <c:v>0.98</c:v>
                </c:pt>
                <c:pt idx="15">
                  <c:v>1.01</c:v>
                </c:pt>
                <c:pt idx="16">
                  <c:v>1.03</c:v>
                </c:pt>
                <c:pt idx="17">
                  <c:v>1.05</c:v>
                </c:pt>
              </c:numCache>
            </c:numRef>
          </c:yVal>
          <c:smooth val="0"/>
        </c:ser>
        <c:dLbls>
          <c:showLegendKey val="0"/>
          <c:showVal val="0"/>
          <c:showCatName val="0"/>
          <c:showSerName val="0"/>
          <c:showPercent val="0"/>
          <c:showBubbleSize val="0"/>
        </c:dLbls>
        <c:axId val="105304832"/>
        <c:axId val="105307136"/>
      </c:scatterChart>
      <c:valAx>
        <c:axId val="105304832"/>
        <c:scaling>
          <c:orientation val="minMax"/>
        </c:scaling>
        <c:delete val="0"/>
        <c:axPos val="b"/>
        <c:title>
          <c:tx>
            <c:rich>
              <a:bodyPr/>
              <a:lstStyle/>
              <a:p>
                <a:pPr>
                  <a:defRPr/>
                </a:pPr>
                <a:r>
                  <a:rPr lang="en-US"/>
                  <a:t>t/s</a:t>
                </a:r>
              </a:p>
            </c:rich>
          </c:tx>
          <c:layout/>
          <c:overlay val="0"/>
          <c:spPr>
            <a:noFill/>
            <a:ln w="25400">
              <a:noFill/>
            </a:ln>
          </c:spPr>
        </c:title>
        <c:numFmt formatCode="Estandar" sourceLinked="1"/>
        <c:majorTickMark val="out"/>
        <c:minorTickMark val="none"/>
        <c:tickLblPos val="nextTo"/>
        <c:txPr>
          <a:bodyPr rot="0" vert="horz"/>
          <a:lstStyle/>
          <a:p>
            <a:pPr>
              <a:defRPr sz="1000" b="0" i="0" u="none" strike="noStrike" baseline="0">
                <a:solidFill>
                  <a:srgbClr val="000000"/>
                </a:solidFill>
                <a:latin typeface="Calibri"/>
                <a:ea typeface="Calibri"/>
                <a:cs typeface="Calibri"/>
              </a:defRPr>
            </a:pPr>
            <a:endParaRPr lang="en-US"/>
          </a:p>
        </c:txPr>
        <c:crossAx val="105307136"/>
        <c:crosses val="autoZero"/>
        <c:crossBetween val="midCat"/>
      </c:valAx>
      <c:valAx>
        <c:axId val="105307136"/>
        <c:scaling>
          <c:orientation val="minMax"/>
        </c:scaling>
        <c:delete val="0"/>
        <c:axPos val="l"/>
        <c:majorGridlines/>
        <c:title>
          <c:tx>
            <c:rich>
              <a:bodyPr rot="-5400000" vert="horz"/>
              <a:lstStyle/>
              <a:p>
                <a:pPr>
                  <a:defRPr/>
                </a:pPr>
                <a:r>
                  <a:rPr lang="en-US"/>
                  <a:t>x/m</a:t>
                </a:r>
              </a:p>
            </c:rich>
          </c:tx>
          <c:layout/>
          <c:overlay val="0"/>
          <c:spPr>
            <a:noFill/>
            <a:ln w="25400">
              <a:noFill/>
            </a:ln>
          </c:spPr>
        </c:title>
        <c:numFmt formatCode="Estandar" sourceLinked="1"/>
        <c:majorTickMark val="out"/>
        <c:minorTickMark val="none"/>
        <c:tickLblPos val="nextTo"/>
        <c:crossAx val="105304832"/>
        <c:crosses val="autoZero"/>
        <c:crossBetween val="midCat"/>
      </c:valAx>
    </c:plotArea>
    <c:plotVisOnly val="1"/>
    <c:dispBlanksAs val="gap"/>
    <c:showDLblsOverMax val="0"/>
  </c:chart>
  <c:spPr>
    <a:solidFill>
      <a:schemeClr val="accent4">
        <a:lumMod val="60000"/>
        <a:lumOff val="40000"/>
      </a:schemeClr>
    </a:solidFill>
  </c:sp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12" name="Rectângulo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ectângulo arredondado 12"/>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ítulo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PT" smtClean="0"/>
              <a:t>Faça clique para editar o estilo</a:t>
            </a:r>
            <a:endParaRPr kumimoji="0" lang="en-US"/>
          </a:p>
        </p:txBody>
      </p:sp>
      <p:sp>
        <p:nvSpPr>
          <p:cNvPr id="28" name="Marcador de Posição da Data 27"/>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17" name="Marcador de Posição do Rodapé 16"/>
          <p:cNvSpPr>
            <a:spLocks noGrp="1"/>
          </p:cNvSpPr>
          <p:nvPr>
            <p:ph type="ftr" sz="quarter" idx="11"/>
          </p:nvPr>
        </p:nvSpPr>
        <p:spPr/>
        <p:txBody>
          <a:bodyPr/>
          <a:lstStyle/>
          <a:p>
            <a:endParaRPr lang="en-US"/>
          </a:p>
        </p:txBody>
      </p:sp>
      <p:sp>
        <p:nvSpPr>
          <p:cNvPr id="29" name="Marcador de Posição do Número do Diapositivo 28"/>
          <p:cNvSpPr>
            <a:spLocks noGrp="1"/>
          </p:cNvSpPr>
          <p:nvPr>
            <p:ph type="sldNum" sz="quarter" idx="12"/>
          </p:nvPr>
        </p:nvSpPr>
        <p:spPr/>
        <p:txBody>
          <a:bodyPr lIns="0" tIns="0" rIns="0" bIns="0">
            <a:noAutofit/>
          </a:bodyPr>
          <a:lstStyle>
            <a:lvl1pPr>
              <a:defRPr sz="1400">
                <a:solidFill>
                  <a:srgbClr val="FFFFFF"/>
                </a:solidFill>
              </a:defRPr>
            </a:lvl1pPr>
          </a:lstStyle>
          <a:p>
            <a:fld id="{8745C66F-FC7B-4C52-931F-EAABACA1CBDF}" type="slidenum">
              <a:rPr lang="en-US" smtClean="0"/>
              <a:pPr/>
              <a:t>‹#›</a:t>
            </a:fld>
            <a:endParaRPr lang="en-US"/>
          </a:p>
        </p:txBody>
      </p:sp>
      <p:sp>
        <p:nvSpPr>
          <p:cNvPr id="7" name="Rectângulo 6"/>
          <p:cNvSpPr/>
          <p:nvPr/>
        </p:nvSpPr>
        <p:spPr>
          <a:xfrm>
            <a:off x="62933" y="1449304"/>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ângulo 9"/>
          <p:cNvSpPr/>
          <p:nvPr/>
        </p:nvSpPr>
        <p:spPr>
          <a:xfrm>
            <a:off x="62933" y="1396721"/>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ângulo 10"/>
          <p:cNvSpPr/>
          <p:nvPr/>
        </p:nvSpPr>
        <p:spPr>
          <a:xfrm>
            <a:off x="62933"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ítulo 7"/>
          <p:cNvSpPr>
            <a:spLocks noGrp="1"/>
          </p:cNvSpPr>
          <p:nvPr>
            <p:ph type="ctrTitle"/>
          </p:nvPr>
        </p:nvSpPr>
        <p:spPr>
          <a:xfrm>
            <a:off x="457200" y="1505931"/>
            <a:ext cx="8229600" cy="1470025"/>
          </a:xfrm>
        </p:spPr>
        <p:txBody>
          <a:bodyPr anchor="ctr"/>
          <a:lstStyle>
            <a:lvl1pPr algn="ctr">
              <a:defRPr lang="en-US" dirty="0">
                <a:solidFill>
                  <a:srgbClr val="FFFFFF"/>
                </a:solidFill>
              </a:defRPr>
            </a:lvl1pPr>
          </a:lstStyle>
          <a:p>
            <a:r>
              <a:rPr kumimoji="0" lang="pt-PT" smtClean="0"/>
              <a:t>Clique para editar o estilo</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42"/>
            <a:ext cx="2011680" cy="5851525"/>
          </a:xfrm>
        </p:spPr>
        <p:txBody>
          <a:bodyPr vert="eaVert"/>
          <a:lstStyle/>
          <a:p>
            <a:r>
              <a:rPr kumimoji="0" lang="pt-PT" smtClean="0"/>
              <a:t>Clique para editar o estilo</a:t>
            </a:r>
            <a:endParaRPr kumimoji="0" lang="en-US"/>
          </a:p>
        </p:txBody>
      </p:sp>
      <p:sp>
        <p:nvSpPr>
          <p:cNvPr id="3" name="Marcador de Posição de Texto Vertical 2"/>
          <p:cNvSpPr>
            <a:spLocks noGrp="1"/>
          </p:cNvSpPr>
          <p:nvPr>
            <p:ph type="body" orient="vert" idx="1"/>
          </p:nvPr>
        </p:nvSpPr>
        <p:spPr>
          <a:xfrm>
            <a:off x="914400" y="274641"/>
            <a:ext cx="5562600" cy="5851525"/>
          </a:xfrm>
        </p:spPr>
        <p:txBody>
          <a:bodyPr vert="eaVert"/>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5" name="Marcador de Posição do Rodapé 4"/>
          <p:cNvSpPr>
            <a:spLocks noGrp="1"/>
          </p:cNvSpPr>
          <p:nvPr>
            <p:ph type="ftr" sz="quarter" idx="11"/>
          </p:nvPr>
        </p:nvSpPr>
        <p:spPr/>
        <p:txBody>
          <a:bodyPr/>
          <a:lstStyle/>
          <a:p>
            <a:endParaRPr lang="en-US"/>
          </a:p>
        </p:txBody>
      </p:sp>
      <p:sp>
        <p:nvSpPr>
          <p:cNvPr id="6" name="Marcador de Posição do Número do Diapositivo 5"/>
          <p:cNvSpPr>
            <a:spLocks noGrp="1"/>
          </p:cNvSpPr>
          <p:nvPr>
            <p:ph type="sldNum" sz="quarter" idx="12"/>
          </p:nvPr>
        </p:nvSpPr>
        <p:spPr/>
        <p:txBody>
          <a:bodyPr/>
          <a:lstStyle/>
          <a:p>
            <a:fld id="{8745C66F-FC7B-4C52-931F-EAABACA1CBDF}" type="slidenum">
              <a:rPr lang="en-US" smtClean="0"/>
              <a:pPr/>
              <a:t>‹#›</a:t>
            </a:fld>
            <a:endParaRPr lang="en-US"/>
          </a:p>
        </p:txBody>
      </p:sp>
      <p:sp>
        <p:nvSpPr>
          <p:cNvPr id="8" name="Marcador de Posição de Conteúdo 7"/>
          <p:cNvSpPr>
            <a:spLocks noGrp="1"/>
          </p:cNvSpPr>
          <p:nvPr>
            <p:ph sz="quarter" idx="1"/>
          </p:nvPr>
        </p:nvSpPr>
        <p:spPr>
          <a:xfrm>
            <a:off x="914400" y="1447800"/>
            <a:ext cx="777240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11" name="Rectângulo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ectângulo arredondado 9"/>
          <p:cNvSpPr/>
          <p:nvPr/>
        </p:nvSpPr>
        <p:spPr>
          <a:xfrm>
            <a:off x="65314" y="69756"/>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722313" y="952501"/>
            <a:ext cx="7772400" cy="1362075"/>
          </a:xfrm>
        </p:spPr>
        <p:txBody>
          <a:bodyPr anchor="b" anchorCtr="0"/>
          <a:lstStyle>
            <a:lvl1pPr algn="l">
              <a:buNone/>
              <a:defRPr sz="4000" b="0" cap="none"/>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722313" y="2547939"/>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PT" smtClean="0"/>
              <a:t>Clique para editar os estilos</a:t>
            </a:r>
          </a:p>
        </p:txBody>
      </p:sp>
      <p:sp>
        <p:nvSpPr>
          <p:cNvPr id="4" name="Marcador de Posição da Data 3"/>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5" name="Marcador de Posição do Rodapé 4"/>
          <p:cNvSpPr>
            <a:spLocks noGrp="1"/>
          </p:cNvSpPr>
          <p:nvPr>
            <p:ph type="ftr" sz="quarter" idx="11"/>
          </p:nvPr>
        </p:nvSpPr>
        <p:spPr>
          <a:xfrm>
            <a:off x="800101" y="6172200"/>
            <a:ext cx="4000500" cy="457200"/>
          </a:xfrm>
        </p:spPr>
        <p:txBody>
          <a:bodyPr/>
          <a:lstStyle/>
          <a:p>
            <a:endParaRPr lang="en-US"/>
          </a:p>
        </p:txBody>
      </p:sp>
      <p:sp>
        <p:nvSpPr>
          <p:cNvPr id="7" name="Rectângulo 6"/>
          <p:cNvSpPr/>
          <p:nvPr/>
        </p:nvSpPr>
        <p:spPr>
          <a:xfrm flipV="1">
            <a:off x="69413"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ângulo 7"/>
          <p:cNvSpPr/>
          <p:nvPr/>
        </p:nvSpPr>
        <p:spPr>
          <a:xfrm>
            <a:off x="69147" y="2341476"/>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ângulo 8"/>
          <p:cNvSpPr/>
          <p:nvPr/>
        </p:nvSpPr>
        <p:spPr>
          <a:xfrm>
            <a:off x="68307"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Marcador de Posição do Número do Diapositivo 5"/>
          <p:cNvSpPr>
            <a:spLocks noGrp="1"/>
          </p:cNvSpPr>
          <p:nvPr>
            <p:ph type="sldNum" sz="quarter" idx="12"/>
          </p:nvPr>
        </p:nvSpPr>
        <p:spPr>
          <a:xfrm>
            <a:off x="146304" y="6208776"/>
            <a:ext cx="457200" cy="457200"/>
          </a:xfrm>
        </p:spPr>
        <p:txBody>
          <a:bodyPr/>
          <a:lstStyle/>
          <a:p>
            <a:fld id="{8745C66F-FC7B-4C52-931F-EAABACA1CBD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a:t>
            </a:fld>
            <a:endParaRPr lang="en-US"/>
          </a:p>
        </p:txBody>
      </p:sp>
      <p:sp>
        <p:nvSpPr>
          <p:cNvPr id="9" name="Marcador de Posição de Conteúdo 8"/>
          <p:cNvSpPr>
            <a:spLocks noGrp="1"/>
          </p:cNvSpPr>
          <p:nvPr>
            <p:ph sz="quarter" idx="1"/>
          </p:nvPr>
        </p:nvSpPr>
        <p:spPr>
          <a:xfrm>
            <a:off x="914400" y="1447800"/>
            <a:ext cx="374904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1" name="Marcador de Posição de Conteúdo 10"/>
          <p:cNvSpPr>
            <a:spLocks noGrp="1"/>
          </p:cNvSpPr>
          <p:nvPr>
            <p:ph sz="quarter" idx="2"/>
          </p:nvPr>
        </p:nvSpPr>
        <p:spPr>
          <a:xfrm>
            <a:off x="4933951" y="1447800"/>
            <a:ext cx="3749040" cy="45720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914400" y="273050"/>
            <a:ext cx="7772400" cy="1143000"/>
          </a:xfrm>
        </p:spPr>
        <p:txBody>
          <a:bodyPr anchor="b" anchorCtr="0"/>
          <a:lstStyle>
            <a:lvl1pPr>
              <a:defRPr/>
            </a:lvl1pPr>
          </a:lstStyle>
          <a:p>
            <a:r>
              <a:rPr kumimoji="0" lang="pt-PT" smtClean="0"/>
              <a:t>Clique para editar o estilo</a:t>
            </a:r>
            <a:endParaRPr kumimoji="0" lang="en-US"/>
          </a:p>
        </p:txBody>
      </p:sp>
      <p:sp>
        <p:nvSpPr>
          <p:cNvPr id="3" name="Marcador de Posição do Texto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4" name="Marcador de Posição do Texto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pt-PT" smtClean="0"/>
              <a:t>Clique para editar os estilos</a:t>
            </a:r>
          </a:p>
        </p:txBody>
      </p:sp>
      <p:sp>
        <p:nvSpPr>
          <p:cNvPr id="7" name="Marcador de Posição da Data 6"/>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8" name="Marcador de Posição do Rodapé 7"/>
          <p:cNvSpPr>
            <a:spLocks noGrp="1"/>
          </p:cNvSpPr>
          <p:nvPr>
            <p:ph type="ftr" sz="quarter" idx="11"/>
          </p:nvPr>
        </p:nvSpPr>
        <p:spPr/>
        <p:txBody>
          <a:bodyPr/>
          <a:lstStyle/>
          <a:p>
            <a:endParaRPr lang="en-US"/>
          </a:p>
        </p:txBody>
      </p:sp>
      <p:sp>
        <p:nvSpPr>
          <p:cNvPr id="9" name="Marcador de Posição do Número do Diapositivo 8"/>
          <p:cNvSpPr>
            <a:spLocks noGrp="1"/>
          </p:cNvSpPr>
          <p:nvPr>
            <p:ph type="sldNum" sz="quarter" idx="12"/>
          </p:nvPr>
        </p:nvSpPr>
        <p:spPr/>
        <p:txBody>
          <a:bodyPr/>
          <a:lstStyle/>
          <a:p>
            <a:fld id="{8745C66F-FC7B-4C52-931F-EAABACA1CBDF}" type="slidenum">
              <a:rPr lang="en-US" smtClean="0"/>
              <a:pPr/>
              <a:t>‹#›</a:t>
            </a:fld>
            <a:endParaRPr lang="en-US"/>
          </a:p>
        </p:txBody>
      </p:sp>
      <p:sp>
        <p:nvSpPr>
          <p:cNvPr id="11" name="Marcador de Posição de Conteúdo 10"/>
          <p:cNvSpPr>
            <a:spLocks noGrp="1"/>
          </p:cNvSpPr>
          <p:nvPr>
            <p:ph sz="half" idx="2"/>
          </p:nvPr>
        </p:nvSpPr>
        <p:spPr>
          <a:xfrm>
            <a:off x="914400" y="2247900"/>
            <a:ext cx="3733800" cy="38862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
        <p:nvSpPr>
          <p:cNvPr id="13" name="Marcador de Posição de Conteúdo 12"/>
          <p:cNvSpPr>
            <a:spLocks noGrp="1"/>
          </p:cNvSpPr>
          <p:nvPr>
            <p:ph sz="half" idx="4"/>
          </p:nvPr>
        </p:nvSpPr>
        <p:spPr>
          <a:xfrm>
            <a:off x="4953000" y="2247900"/>
            <a:ext cx="3733800" cy="38862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PT" smtClean="0"/>
              <a:t>Clique para editar o estilo</a:t>
            </a:r>
            <a:endParaRPr kumimoji="0" lang="en-US"/>
          </a:p>
        </p:txBody>
      </p:sp>
      <p:sp>
        <p:nvSpPr>
          <p:cNvPr id="3" name="Marcador de Posição da Data 2"/>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4" name="Marcador de Posição do Rodapé 3"/>
          <p:cNvSpPr>
            <a:spLocks noGrp="1"/>
          </p:cNvSpPr>
          <p:nvPr>
            <p:ph type="ftr" sz="quarter" idx="11"/>
          </p:nvPr>
        </p:nvSpPr>
        <p:spPr/>
        <p:txBody>
          <a:bodyPr/>
          <a:lstStyle/>
          <a:p>
            <a:endParaRPr lang="en-US"/>
          </a:p>
        </p:txBody>
      </p:sp>
      <p:sp>
        <p:nvSpPr>
          <p:cNvPr id="5" name="Marcador de Posição do Número do Diapositivo 4"/>
          <p:cNvSpPr>
            <a:spLocks noGrp="1"/>
          </p:cNvSpPr>
          <p:nvPr>
            <p:ph type="sldNum" sz="quarter" idx="12"/>
          </p:nvPr>
        </p:nvSpPr>
        <p:spPr/>
        <p:txBody>
          <a:bodyPr/>
          <a:lstStyle/>
          <a:p>
            <a:fld id="{8745C66F-FC7B-4C52-931F-EAABACA1CBD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3" name="Marcador de Posição do Rodapé 2"/>
          <p:cNvSpPr>
            <a:spLocks noGrp="1"/>
          </p:cNvSpPr>
          <p:nvPr>
            <p:ph type="ftr" sz="quarter" idx="11"/>
          </p:nvPr>
        </p:nvSpPr>
        <p:spPr/>
        <p:txBody>
          <a:bodyPr/>
          <a:lstStyle/>
          <a:p>
            <a:endParaRPr lang="en-US"/>
          </a:p>
        </p:txBody>
      </p:sp>
      <p:sp>
        <p:nvSpPr>
          <p:cNvPr id="4" name="Marcador de Posição do Número do Diapositivo 3"/>
          <p:cNvSpPr>
            <a:spLocks noGrp="1"/>
          </p:cNvSpPr>
          <p:nvPr>
            <p:ph type="sldNum" sz="quarter" idx="12"/>
          </p:nvPr>
        </p:nvSpPr>
        <p:spPr/>
        <p:txBody>
          <a:bodyPr/>
          <a:lstStyle/>
          <a:p>
            <a:fld id="{8745C66F-FC7B-4C52-931F-EAABACA1CBD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8" name="Rectângulo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ectângulo arredondado 8"/>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ítulo 1"/>
          <p:cNvSpPr>
            <a:spLocks noGrp="1"/>
          </p:cNvSpPr>
          <p:nvPr>
            <p:ph type="title"/>
          </p:nvPr>
        </p:nvSpPr>
        <p:spPr>
          <a:xfrm>
            <a:off x="914400" y="273050"/>
            <a:ext cx="7772400" cy="1143000"/>
          </a:xfrm>
        </p:spPr>
        <p:txBody>
          <a:bodyPr anchor="b" anchorCtr="0"/>
          <a:lstStyle>
            <a:lvl1pPr algn="l">
              <a:buNone/>
              <a:defRPr sz="4000" b="0"/>
            </a:lvl1pPr>
          </a:lstStyle>
          <a:p>
            <a:r>
              <a:rPr kumimoji="0" lang="pt-PT" smtClean="0"/>
              <a:t>Clique para editar o estilo</a:t>
            </a:r>
            <a:endParaRPr kumimoji="0" lang="en-US"/>
          </a:p>
        </p:txBody>
      </p:sp>
      <p:sp>
        <p:nvSpPr>
          <p:cNvPr id="3" name="Marcador de Posição do Texto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6" name="Marcador de Posição do Rodapé 5"/>
          <p:cNvSpPr>
            <a:spLocks noGrp="1"/>
          </p:cNvSpPr>
          <p:nvPr>
            <p:ph type="ftr" sz="quarter" idx="11"/>
          </p:nvPr>
        </p:nvSpPr>
        <p:spPr/>
        <p:txBody>
          <a:bodyPr/>
          <a:lstStyle/>
          <a:p>
            <a:endParaRPr lang="en-US"/>
          </a:p>
        </p:txBody>
      </p:sp>
      <p:sp>
        <p:nvSpPr>
          <p:cNvPr id="7" name="Marcador de Posição do Número do Diapositivo 6"/>
          <p:cNvSpPr>
            <a:spLocks noGrp="1"/>
          </p:cNvSpPr>
          <p:nvPr>
            <p:ph type="sldNum" sz="quarter" idx="12"/>
          </p:nvPr>
        </p:nvSpPr>
        <p:spPr/>
        <p:txBody>
          <a:bodyPr/>
          <a:lstStyle/>
          <a:p>
            <a:fld id="{8745C66F-FC7B-4C52-931F-EAABACA1CBDF}" type="slidenum">
              <a:rPr lang="en-US" smtClean="0"/>
              <a:pPr/>
              <a:t>‹#›</a:t>
            </a:fld>
            <a:endParaRPr lang="en-US"/>
          </a:p>
        </p:txBody>
      </p:sp>
      <p:sp>
        <p:nvSpPr>
          <p:cNvPr id="11" name="Marcador de Posição de Conteúdo 10"/>
          <p:cNvSpPr>
            <a:spLocks noGrp="1"/>
          </p:cNvSpPr>
          <p:nvPr>
            <p:ph sz="quarter" idx="1"/>
          </p:nvPr>
        </p:nvSpPr>
        <p:spPr>
          <a:xfrm>
            <a:off x="2971800" y="1600200"/>
            <a:ext cx="5715000" cy="4495800"/>
          </a:xfrm>
        </p:spPr>
        <p:txBody>
          <a:bodyPr vert="horz"/>
          <a:lstStyle/>
          <a:p>
            <a:pPr lvl="0" eaLnBrk="1" latinLnBrk="0" hangingPunct="1"/>
            <a:r>
              <a:rPr lang="pt-PT" smtClean="0"/>
              <a:t>Clique para editar os estilos</a:t>
            </a:r>
          </a:p>
          <a:p>
            <a:pPr lvl="1" eaLnBrk="1" latinLnBrk="0" hangingPunct="1"/>
            <a:r>
              <a:rPr lang="pt-PT" smtClean="0"/>
              <a:t>Segundo nível</a:t>
            </a:r>
          </a:p>
          <a:p>
            <a:pPr lvl="2" eaLnBrk="1" latinLnBrk="0" hangingPunct="1"/>
            <a:r>
              <a:rPr lang="pt-PT" smtClean="0"/>
              <a:t>Terceiro nível</a:t>
            </a:r>
          </a:p>
          <a:p>
            <a:pPr lvl="3" eaLnBrk="1" latinLnBrk="0" hangingPunct="1"/>
            <a:r>
              <a:rPr lang="pt-PT" smtClean="0"/>
              <a:t>Quarto nível</a:t>
            </a:r>
          </a:p>
          <a:p>
            <a:pPr lvl="4" eaLnBrk="1" latinLnBrk="0" hangingPunct="1"/>
            <a:r>
              <a:rPr lang="pt-PT" smtClean="0"/>
              <a:t>Quinto nível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pt-PT" smtClean="0"/>
              <a:t>Clique para editar o estilo</a:t>
            </a:r>
            <a:endParaRPr kumimoji="0" lang="en-US"/>
          </a:p>
        </p:txBody>
      </p:sp>
      <p:sp>
        <p:nvSpPr>
          <p:cNvPr id="4" name="Marcador de Posição do Texto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pt-PT" smtClean="0"/>
              <a:t>Clique para editar os estilos</a:t>
            </a:r>
          </a:p>
        </p:txBody>
      </p:sp>
      <p:sp>
        <p:nvSpPr>
          <p:cNvPr id="5" name="Marcador de Posição da Data 4"/>
          <p:cNvSpPr>
            <a:spLocks noGrp="1"/>
          </p:cNvSpPr>
          <p:nvPr>
            <p:ph type="dt" sz="half" idx="10"/>
          </p:nvPr>
        </p:nvSpPr>
        <p:spPr/>
        <p:txBody>
          <a:bodyPr/>
          <a:lstStyle/>
          <a:p>
            <a:fld id="{A4A3E61B-3AB3-490F-90D4-269C8A444AE7}" type="datetimeFigureOut">
              <a:rPr lang="en-US" smtClean="0"/>
              <a:pPr/>
              <a:t>08-12-2010</a:t>
            </a:fld>
            <a:endParaRPr lang="en-US"/>
          </a:p>
        </p:txBody>
      </p:sp>
      <p:sp>
        <p:nvSpPr>
          <p:cNvPr id="6" name="Marcador de Posição do Rodapé 5"/>
          <p:cNvSpPr>
            <a:spLocks noGrp="1"/>
          </p:cNvSpPr>
          <p:nvPr>
            <p:ph type="ftr" sz="quarter" idx="11"/>
          </p:nvPr>
        </p:nvSpPr>
        <p:spPr>
          <a:xfrm>
            <a:off x="914400" y="6172200"/>
            <a:ext cx="3886200" cy="457200"/>
          </a:xfrm>
        </p:spPr>
        <p:txBody>
          <a:bodyPr/>
          <a:lstStyle/>
          <a:p>
            <a:endParaRPr lang="en-US"/>
          </a:p>
        </p:txBody>
      </p:sp>
      <p:sp>
        <p:nvSpPr>
          <p:cNvPr id="7" name="Marcador de Posição do Número do Diapositivo 6"/>
          <p:cNvSpPr>
            <a:spLocks noGrp="1"/>
          </p:cNvSpPr>
          <p:nvPr>
            <p:ph type="sldNum" sz="quarter" idx="12"/>
          </p:nvPr>
        </p:nvSpPr>
        <p:spPr>
          <a:xfrm>
            <a:off x="146304" y="6208776"/>
            <a:ext cx="457200" cy="457200"/>
          </a:xfrm>
        </p:spPr>
        <p:txBody>
          <a:bodyPr/>
          <a:lstStyle/>
          <a:p>
            <a:fld id="{8745C66F-FC7B-4C52-931F-EAABACA1CBDF}" type="slidenum">
              <a:rPr lang="en-US" smtClean="0"/>
              <a:pPr/>
              <a:t>‹#›</a:t>
            </a:fld>
            <a:endParaRPr lang="en-US"/>
          </a:p>
        </p:txBody>
      </p:sp>
      <p:sp>
        <p:nvSpPr>
          <p:cNvPr id="11" name="Rectângulo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ângulo 11"/>
          <p:cNvSpPr/>
          <p:nvPr/>
        </p:nvSpPr>
        <p:spPr>
          <a:xfrm>
            <a:off x="68510" y="4650475"/>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ângulo 12"/>
          <p:cNvSpPr/>
          <p:nvPr/>
        </p:nvSpPr>
        <p:spPr>
          <a:xfrm>
            <a:off x="68511"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Marcador de Posição da Imagem 2"/>
          <p:cNvSpPr>
            <a:spLocks noGrp="1"/>
          </p:cNvSpPr>
          <p:nvPr>
            <p:ph type="pic" idx="1"/>
          </p:nvPr>
        </p:nvSpPr>
        <p:spPr>
          <a:xfrm>
            <a:off x="68309" y="66676"/>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pt-PT" smtClean="0"/>
              <a:t>Clique no ícone para adicionar uma imagem</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ângulo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ectângulo arredondado 7"/>
          <p:cNvSpPr/>
          <p:nvPr/>
        </p:nvSpPr>
        <p:spPr>
          <a:xfrm>
            <a:off x="64009"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Marcador de Posição do Título 21"/>
          <p:cNvSpPr>
            <a:spLocks noGrp="1"/>
          </p:cNvSpPr>
          <p:nvPr>
            <p:ph type="title"/>
          </p:nvPr>
        </p:nvSpPr>
        <p:spPr>
          <a:xfrm>
            <a:off x="914400" y="274638"/>
            <a:ext cx="7772400" cy="1143000"/>
          </a:xfrm>
          <a:prstGeom prst="rect">
            <a:avLst/>
          </a:prstGeom>
        </p:spPr>
        <p:txBody>
          <a:bodyPr bIns="91440" anchor="b" anchorCtr="0">
            <a:normAutofit/>
          </a:bodyPr>
          <a:lstStyle/>
          <a:p>
            <a:r>
              <a:rPr kumimoji="0" lang="pt-PT" smtClean="0"/>
              <a:t>Clique para editar o estilo</a:t>
            </a:r>
            <a:endParaRPr kumimoji="0" lang="en-US"/>
          </a:p>
        </p:txBody>
      </p:sp>
      <p:sp>
        <p:nvSpPr>
          <p:cNvPr id="13" name="Marcador de Posição do Texto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pt-PT" smtClean="0"/>
              <a:t>Clique para editar os estilos</a:t>
            </a:r>
          </a:p>
          <a:p>
            <a:pPr lvl="1" eaLnBrk="1" latinLnBrk="0" hangingPunct="1"/>
            <a:r>
              <a:rPr kumimoji="0" lang="pt-PT" smtClean="0"/>
              <a:t>Segundo nível</a:t>
            </a:r>
          </a:p>
          <a:p>
            <a:pPr lvl="2" eaLnBrk="1" latinLnBrk="0" hangingPunct="1"/>
            <a:r>
              <a:rPr kumimoji="0" lang="pt-PT" smtClean="0"/>
              <a:t>Terceiro nível</a:t>
            </a:r>
          </a:p>
          <a:p>
            <a:pPr lvl="3" eaLnBrk="1" latinLnBrk="0" hangingPunct="1"/>
            <a:r>
              <a:rPr kumimoji="0" lang="pt-PT" smtClean="0"/>
              <a:t>Quarto nível</a:t>
            </a:r>
          </a:p>
          <a:p>
            <a:pPr lvl="4" eaLnBrk="1" latinLnBrk="0" hangingPunct="1"/>
            <a:r>
              <a:rPr kumimoji="0" lang="pt-PT" smtClean="0"/>
              <a:t>Quinto nível</a:t>
            </a:r>
            <a:endParaRPr kumimoji="0" lang="en-US"/>
          </a:p>
        </p:txBody>
      </p:sp>
      <p:sp>
        <p:nvSpPr>
          <p:cNvPr id="14" name="Marcador de Posição da Data 13"/>
          <p:cNvSpPr>
            <a:spLocks noGrp="1"/>
          </p:cNvSpPr>
          <p:nvPr>
            <p:ph type="dt" sz="half" idx="2"/>
          </p:nvPr>
        </p:nvSpPr>
        <p:spPr>
          <a:xfrm>
            <a:off x="6172201"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A3E61B-3AB3-490F-90D4-269C8A444AE7}" type="datetimeFigureOut">
              <a:rPr lang="en-US" smtClean="0"/>
              <a:pPr/>
              <a:t>08-12-2010</a:t>
            </a:fld>
            <a:endParaRPr lang="en-US"/>
          </a:p>
        </p:txBody>
      </p:sp>
      <p:sp>
        <p:nvSpPr>
          <p:cNvPr id="3" name="Marcador de Posição do Rodapé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Marcador de Posição do Número do Diapositivo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8745C66F-FC7B-4C52-931F-EAABACA1CBD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png"/><Relationship Id="rId7" Type="http://schemas.openxmlformats.org/officeDocument/2006/relationships/image" Target="../media/image15.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5" Type="http://schemas.openxmlformats.org/officeDocument/2006/relationships/image" Target="../media/image22.png"/><Relationship Id="rId4" Type="http://schemas.openxmlformats.org/officeDocument/2006/relationships/image" Target="../media/image21.png"/></Relationships>
</file>

<file path=ppt/slides/_rels/slide13.xml.rels><?xml version="1.0" encoding="UTF-8" standalone="yes"?>
<Relationships xmlns="http://schemas.openxmlformats.org/package/2006/relationships"><Relationship Id="rId2" Type="http://schemas.openxmlformats.org/officeDocument/2006/relationships/image" Target="../media/image2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95400" y="3200400"/>
            <a:ext cx="6324600" cy="1524000"/>
          </a:xfrm>
        </p:spPr>
        <p:txBody>
          <a:bodyPr>
            <a:normAutofit fontScale="77500" lnSpcReduction="2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Trabalho realizado pelas alunas do 11ºA</a:t>
            </a:r>
          </a:p>
          <a:p>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-Carla Carmo ,nº5</a:t>
            </a:r>
          </a:p>
          <a:p>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-Diana Alves, nº7</a:t>
            </a:r>
          </a:p>
          <a:p>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-Irina Buraga, nº11</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2" name="Título 1"/>
          <p:cNvSpPr>
            <a:spLocks noGrp="1"/>
          </p:cNvSpPr>
          <p:nvPr>
            <p:ph type="ctrTitle"/>
          </p:nvPr>
        </p:nvSpPr>
        <p:spPr>
          <a:xfrm>
            <a:off x="0" y="1371600"/>
            <a:ext cx="9144000" cy="1698625"/>
          </a:xfrm>
        </p:spPr>
        <p:style>
          <a:lnRef idx="0">
            <a:schemeClr val="accent1"/>
          </a:lnRef>
          <a:fillRef idx="3">
            <a:schemeClr val="accent1"/>
          </a:fillRef>
          <a:effectRef idx="3">
            <a:schemeClr val="accent1"/>
          </a:effectRef>
          <a:fontRef idx="minor">
            <a:schemeClr val="lt1"/>
          </a:fontRef>
        </p:style>
        <p:txBody>
          <a:bodyPr>
            <a:normAutofit/>
          </a:bodyPr>
          <a:lstStyle/>
          <a:p>
            <a:r>
              <a:rPr lang="pt-PT" dirty="0" smtClean="0"/>
              <a:t>Al.1.2 “Será necessário uma força para que um corpo se mova?”</a:t>
            </a:r>
            <a:endParaRPr lang="pt-PT"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m 5" descr="aristoteles11.jpg"/>
          <p:cNvPicPr>
            <a:picLocks noChangeAspect="1"/>
          </p:cNvPicPr>
          <p:nvPr/>
        </p:nvPicPr>
        <p:blipFill>
          <a:blip r:embed="rId2" cstate="print"/>
          <a:stretch>
            <a:fillRect/>
          </a:stretch>
        </p:blipFill>
        <p:spPr>
          <a:xfrm>
            <a:off x="1295400" y="381000"/>
            <a:ext cx="1465043" cy="1872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Imagem 6" descr="Newton2.jpg"/>
          <p:cNvPicPr>
            <a:picLocks noChangeAspect="1"/>
          </p:cNvPicPr>
          <p:nvPr/>
        </p:nvPicPr>
        <p:blipFill>
          <a:blip r:embed="rId3" cstate="print"/>
          <a:stretch>
            <a:fillRect/>
          </a:stretch>
        </p:blipFill>
        <p:spPr>
          <a:xfrm>
            <a:off x="1219200" y="4495800"/>
            <a:ext cx="1405172" cy="18720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8" name="Imagem 7" descr="galileu1.jpg"/>
          <p:cNvPicPr>
            <a:picLocks noChangeAspect="1"/>
          </p:cNvPicPr>
          <p:nvPr/>
        </p:nvPicPr>
        <p:blipFill>
          <a:blip r:embed="rId4" cstate="print"/>
          <a:stretch>
            <a:fillRect/>
          </a:stretch>
        </p:blipFill>
        <p:spPr>
          <a:xfrm>
            <a:off x="1295400" y="2438400"/>
            <a:ext cx="1398494" cy="177184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11" name="CaixaDeTexto 10"/>
          <p:cNvSpPr txBox="1"/>
          <p:nvPr/>
        </p:nvSpPr>
        <p:spPr>
          <a:xfrm>
            <a:off x="2895600" y="304800"/>
            <a:ext cx="5867400" cy="2062103"/>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pt-PT" sz="1600" dirty="0" smtClean="0">
                <a:latin typeface="Palatino Linotype" pitchFamily="18" charset="0"/>
              </a:rPr>
              <a:t>Segundo o ponto de vista de Aristóteles pode – se afirmar que qualquer movimento de um objecto terrestre que não fosse de queda rectilínea para a terra não seria natural e necessitaria de uma força externa. O seu estudo permitiu concluir que para colocar um corpo em movimento é necessário que uma força exterior seja aplicada sobre ele, esta explicação aristotélica apresentava alguns limites na medida em esta não consegui desprezar a resistência do meio. </a:t>
            </a:r>
            <a:endParaRPr lang="pt-PT" sz="1600" dirty="0">
              <a:latin typeface="Palatino Linotype" pitchFamily="18" charset="0"/>
            </a:endParaRPr>
          </a:p>
        </p:txBody>
      </p:sp>
      <p:sp>
        <p:nvSpPr>
          <p:cNvPr id="12" name="CaixaDeTexto 11"/>
          <p:cNvSpPr txBox="1"/>
          <p:nvPr/>
        </p:nvSpPr>
        <p:spPr>
          <a:xfrm>
            <a:off x="2895600" y="2438400"/>
            <a:ext cx="5867400" cy="2062103"/>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pt-PT" sz="1600" dirty="0" smtClean="0">
                <a:latin typeface="Palatino Linotype" pitchFamily="18" charset="0"/>
              </a:rPr>
              <a:t>Galileu deu seguimento ás investigações realizadas por Aristóteles, admitindo que no movimento rectilíneo uniforme no plano vertical , há uma força com sentido contrario á do movimento do corpo, ou seja a força de resistência do ar no entanto ele consegui abstrair – se desta força. Contudo desprezando esta força o corpo continua o seu movimento rectilíneo com velocidade constante e durante um período ilimitado de tempo.</a:t>
            </a:r>
            <a:endParaRPr lang="pt-PT" sz="1600" dirty="0">
              <a:latin typeface="Palatino Linotype" pitchFamily="18" charset="0"/>
            </a:endParaRPr>
          </a:p>
        </p:txBody>
      </p:sp>
      <p:sp>
        <p:nvSpPr>
          <p:cNvPr id="13" name="CaixaDeTexto 12"/>
          <p:cNvSpPr txBox="1"/>
          <p:nvPr/>
        </p:nvSpPr>
        <p:spPr>
          <a:xfrm>
            <a:off x="2895600" y="4572000"/>
            <a:ext cx="5867400" cy="181588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r>
              <a:rPr lang="pt-PT" sz="1600" dirty="0" smtClean="0">
                <a:latin typeface="Palatino Linotype" pitchFamily="18" charset="0"/>
              </a:rPr>
              <a:t>Anos mais tarde, Newton não só concordou com as conclusões de Galileu como também as desenvolveu e formulou as suas três leis utilizando as conclusões nestas. Precisamente na sua primeira lei, designada também por Lei da inércia ele diz exactamente o mesmo do que Galileu, na ausência de forças, um corpo em repouso continua em repouso e um corpo em movimento continua em movimento rectilíneo uniforme.</a:t>
            </a:r>
            <a:endParaRPr lang="pt-PT" sz="1600" dirty="0">
              <a:latin typeface="Palatino Linotype"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Cálculos Efectuados</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Marcador de Posição de Conteúdo 2"/>
          <p:cNvSpPr>
            <a:spLocks noGrp="1"/>
          </p:cNvSpPr>
          <p:nvPr>
            <p:ph sz="quarter" idx="1"/>
          </p:nvPr>
        </p:nvSpPr>
        <p:spPr>
          <a:xfrm>
            <a:off x="914400" y="1447800"/>
            <a:ext cx="7772400" cy="762000"/>
          </a:xfrm>
        </p:spPr>
        <p:style>
          <a:lnRef idx="0">
            <a:schemeClr val="accent1"/>
          </a:lnRef>
          <a:fillRef idx="3">
            <a:schemeClr val="accent1"/>
          </a:fillRef>
          <a:effectRef idx="3">
            <a:schemeClr val="accent1"/>
          </a:effectRef>
          <a:fontRef idx="minor">
            <a:schemeClr val="lt1"/>
          </a:fontRef>
        </p:style>
        <p:txBody>
          <a:bodyPr>
            <a:normAutofit/>
          </a:bodyPr>
          <a:lstStyle/>
          <a:p>
            <a:pPr algn="ctr">
              <a:buNone/>
            </a:pPr>
            <a:r>
              <a:rPr lang="pt-PT" sz="1800"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Cálculo do valor teórico da aceleração adquirida pelo corpo durante o movimento rectilíneo uniformemente acelerado</a:t>
            </a:r>
          </a:p>
          <a:p>
            <a:pPr algn="ctr">
              <a:buNone/>
            </a:pPr>
            <a:endParaRPr lang="pt-PT" sz="1800" dirty="0">
              <a:solidFill>
                <a:schemeClr val="accent2">
                  <a:lumMod val="50000"/>
                </a:schemeClr>
              </a:solidFill>
            </a:endParaRPr>
          </a:p>
        </p:txBody>
      </p:sp>
      <p:sp>
        <p:nvSpPr>
          <p:cNvPr id="1027"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26" name="Picture 2"/>
          <p:cNvPicPr>
            <a:picLocks noChangeAspect="1" noChangeArrowheads="1"/>
          </p:cNvPicPr>
          <p:nvPr/>
        </p:nvPicPr>
        <p:blipFill>
          <a:blip r:embed="rId2" cstate="print">
            <a:clrChange>
              <a:clrFrom>
                <a:srgbClr val="FFFFFF"/>
              </a:clrFrom>
              <a:clrTo>
                <a:srgbClr val="FFFFFF">
                  <a:alpha val="0"/>
                </a:srgbClr>
              </a:clrTo>
            </a:clrChange>
          </a:blip>
          <a:srcRect l="23876"/>
          <a:stretch>
            <a:fillRect/>
          </a:stretch>
        </p:blipFill>
        <p:spPr bwMode="auto">
          <a:xfrm>
            <a:off x="1828800" y="2514600"/>
            <a:ext cx="3644348" cy="809625"/>
          </a:xfrm>
          <a:prstGeom prst="rect">
            <a:avLst/>
          </a:prstGeom>
          <a:noFill/>
        </p:spPr>
      </p:pic>
      <p:sp>
        <p:nvSpPr>
          <p:cNvPr id="1028" name="Rectangle 4"/>
          <p:cNvSpPr>
            <a:spLocks noChangeArrowheads="1"/>
          </p:cNvSpPr>
          <p:nvPr/>
        </p:nvSpPr>
        <p:spPr bwMode="auto">
          <a:xfrm>
            <a:off x="0" y="12668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103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2"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31" name="Picture 7"/>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486400" y="2514600"/>
            <a:ext cx="1981200" cy="714375"/>
          </a:xfrm>
          <a:prstGeom prst="rect">
            <a:avLst/>
          </a:prstGeom>
          <a:noFill/>
        </p:spPr>
      </p:pic>
      <p:sp>
        <p:nvSpPr>
          <p:cNvPr id="1034" name="Rectangle 10"/>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1036" name="Rectangle 1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35" name="Picture 11"/>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457200" y="3429000"/>
            <a:ext cx="2667000" cy="815931"/>
          </a:xfrm>
          <a:prstGeom prst="rect">
            <a:avLst/>
          </a:prstGeom>
          <a:noFill/>
        </p:spPr>
      </p:pic>
      <p:sp>
        <p:nvSpPr>
          <p:cNvPr id="1038" name="Rectangle 1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37" name="Picture 13"/>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3276600" y="3505200"/>
            <a:ext cx="1970538" cy="790575"/>
          </a:xfrm>
          <a:prstGeom prst="rect">
            <a:avLst/>
          </a:prstGeom>
          <a:noFill/>
        </p:spPr>
      </p:pic>
      <p:sp>
        <p:nvSpPr>
          <p:cNvPr id="1040" name="Rectangle 1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39" name="Picture 15"/>
          <p:cNvPicPr>
            <a:picLocks noChangeAspect="1" noChangeArrowheads="1"/>
          </p:cNvPicPr>
          <p:nvPr/>
        </p:nvPicPr>
        <p:blipFill>
          <a:blip r:embed="rId6" cstate="print">
            <a:clrChange>
              <a:clrFrom>
                <a:srgbClr val="FFFFFF"/>
              </a:clrFrom>
              <a:clrTo>
                <a:srgbClr val="FFFFFF">
                  <a:alpha val="0"/>
                </a:srgbClr>
              </a:clrTo>
            </a:clrChange>
          </a:blip>
          <a:srcRect/>
          <a:stretch>
            <a:fillRect/>
          </a:stretch>
        </p:blipFill>
        <p:spPr bwMode="auto">
          <a:xfrm>
            <a:off x="5334000" y="3429000"/>
            <a:ext cx="2126777" cy="762000"/>
          </a:xfrm>
          <a:prstGeom prst="rect">
            <a:avLst/>
          </a:prstGeom>
          <a:noFill/>
        </p:spPr>
      </p:pic>
      <p:sp>
        <p:nvSpPr>
          <p:cNvPr id="1042" name="Rectangle 1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41" name="Picture 17"/>
          <p:cNvPicPr>
            <a:picLocks noChangeAspect="1" noChangeArrowheads="1"/>
          </p:cNvPicPr>
          <p:nvPr/>
        </p:nvPicPr>
        <p:blipFill>
          <a:blip r:embed="rId7" cstate="print">
            <a:clrChange>
              <a:clrFrom>
                <a:srgbClr val="FFFFFF"/>
              </a:clrFrom>
              <a:clrTo>
                <a:srgbClr val="FFFFFF">
                  <a:alpha val="0"/>
                </a:srgbClr>
              </a:clrTo>
            </a:clrChange>
          </a:blip>
          <a:srcRect/>
          <a:stretch>
            <a:fillRect/>
          </a:stretch>
        </p:blipFill>
        <p:spPr bwMode="auto">
          <a:xfrm>
            <a:off x="7467600" y="3352800"/>
            <a:ext cx="1474953" cy="790575"/>
          </a:xfrm>
          <a:prstGeom prst="rect">
            <a:avLst/>
          </a:prstGeom>
          <a:noFill/>
        </p:spPr>
      </p:pic>
      <p:sp>
        <p:nvSpPr>
          <p:cNvPr id="1044" name="Rectangle 2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43" name="Picture 19"/>
          <p:cNvPicPr>
            <a:picLocks noChangeAspect="1" noChangeArrowheads="1"/>
          </p:cNvPicPr>
          <p:nvPr/>
        </p:nvPicPr>
        <p:blipFill>
          <a:blip r:embed="rId8" cstate="print">
            <a:clrChange>
              <a:clrFrom>
                <a:srgbClr val="FFFFFF"/>
              </a:clrFrom>
              <a:clrTo>
                <a:srgbClr val="FFFFFF">
                  <a:alpha val="0"/>
                </a:srgbClr>
              </a:clrTo>
            </a:clrChange>
          </a:blip>
          <a:srcRect/>
          <a:stretch>
            <a:fillRect/>
          </a:stretch>
        </p:blipFill>
        <p:spPr bwMode="auto">
          <a:xfrm>
            <a:off x="609600" y="4343400"/>
            <a:ext cx="1828800" cy="876822"/>
          </a:xfrm>
          <a:prstGeom prst="rect">
            <a:avLst/>
          </a:prstGeom>
          <a:noFill/>
        </p:spPr>
      </p:pic>
      <p:sp>
        <p:nvSpPr>
          <p:cNvPr id="1046" name="Rectangle 2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1045" name="Picture 21"/>
          <p:cNvPicPr>
            <a:picLocks noChangeAspect="1" noChangeArrowheads="1"/>
          </p:cNvPicPr>
          <p:nvPr/>
        </p:nvPicPr>
        <p:blipFill>
          <a:blip r:embed="rId9" cstate="print">
            <a:clrChange>
              <a:clrFrom>
                <a:srgbClr val="FFFFFF"/>
              </a:clrFrom>
              <a:clrTo>
                <a:srgbClr val="FFFFFF">
                  <a:alpha val="0"/>
                </a:srgbClr>
              </a:clrTo>
            </a:clrChange>
          </a:blip>
          <a:srcRect/>
          <a:stretch>
            <a:fillRect/>
          </a:stretch>
        </p:blipFill>
        <p:spPr bwMode="auto">
          <a:xfrm>
            <a:off x="2514600" y="4343400"/>
            <a:ext cx="1447800" cy="956095"/>
          </a:xfrm>
          <a:prstGeom prst="rect">
            <a:avLst/>
          </a:prstGeom>
          <a:noFill/>
        </p:spPr>
      </p:pic>
      <p:sp>
        <p:nvSpPr>
          <p:cNvPr id="40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410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4097" name="Picture 1"/>
          <p:cNvPicPr>
            <a:picLocks noChangeAspect="1" noChangeArrowheads="1"/>
          </p:cNvPicPr>
          <p:nvPr/>
        </p:nvPicPr>
        <p:blipFill>
          <a:blip r:embed="rId10" cstate="print">
            <a:clrChange>
              <a:clrFrom>
                <a:srgbClr val="FFFFFF"/>
              </a:clrFrom>
              <a:clrTo>
                <a:srgbClr val="FFFFFF">
                  <a:alpha val="0"/>
                </a:srgbClr>
              </a:clrTo>
            </a:clrChange>
          </a:blip>
          <a:srcRect/>
          <a:stretch>
            <a:fillRect/>
          </a:stretch>
        </p:blipFill>
        <p:spPr bwMode="auto">
          <a:xfrm>
            <a:off x="457200" y="2667000"/>
            <a:ext cx="1276894" cy="485775"/>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Cálculos efectuados</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4" name="CaixaDeTexto 3"/>
          <p:cNvSpPr txBox="1"/>
          <p:nvPr/>
        </p:nvSpPr>
        <p:spPr>
          <a:xfrm>
            <a:off x="762000" y="1447800"/>
            <a:ext cx="2819400" cy="1754326"/>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pt-PT"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Cálculo do valor experimental da aceleração adquirida pelo corpo durante o movimento rectilíneo uniformemente acelerado</a:t>
            </a:r>
            <a:endParaRPr lang="pt-PT"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endParaRPr>
          </a:p>
        </p:txBody>
      </p:sp>
      <p:sp>
        <p:nvSpPr>
          <p:cNvPr id="7" name="CaixaDeTexto 6"/>
          <p:cNvSpPr txBox="1"/>
          <p:nvPr/>
        </p:nvSpPr>
        <p:spPr>
          <a:xfrm>
            <a:off x="5181600" y="1524000"/>
            <a:ext cx="2895600" cy="923330"/>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pt-PT"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Cálculo da percentagem de erro adquirida pelo corpo</a:t>
            </a:r>
            <a:endParaRPr lang="pt-PT"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24579" name="Rectangle 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24578" name="Picture 2"/>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4419600" y="2895600"/>
            <a:ext cx="4467639" cy="885825"/>
          </a:xfrm>
          <a:prstGeom prst="rect">
            <a:avLst/>
          </a:prstGeom>
          <a:noFill/>
        </p:spPr>
      </p:pic>
      <p:sp>
        <p:nvSpPr>
          <p:cNvPr id="24581" name="Rectangle 5"/>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24580" name="Picture 4"/>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5181600" y="4114800"/>
            <a:ext cx="3211669" cy="904875"/>
          </a:xfrm>
          <a:prstGeom prst="rect">
            <a:avLst/>
          </a:prstGeom>
          <a:noFill/>
        </p:spPr>
      </p:pic>
      <p:sp>
        <p:nvSpPr>
          <p:cNvPr id="24583"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24582" name="Picture 6"/>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1066800" y="3505200"/>
            <a:ext cx="1066800" cy="781318"/>
          </a:xfrm>
          <a:prstGeom prst="rect">
            <a:avLst/>
          </a:prstGeom>
          <a:noFill/>
        </p:spPr>
      </p:pic>
      <p:sp>
        <p:nvSpPr>
          <p:cNvPr id="24584" name="Rectangle 8"/>
          <p:cNvSpPr>
            <a:spLocks noChangeArrowheads="1"/>
          </p:cNvSpPr>
          <p:nvPr/>
        </p:nvSpPr>
        <p:spPr bwMode="auto">
          <a:xfrm>
            <a:off x="0" y="11049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24586" name="Rectangle 10"/>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24587" name="Rectangle 11"/>
          <p:cNvSpPr>
            <a:spLocks noChangeArrowheads="1"/>
          </p:cNvSpPr>
          <p:nvPr/>
        </p:nvSpPr>
        <p:spPr bwMode="auto">
          <a:xfrm>
            <a:off x="0" y="1257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
        <p:nvSpPr>
          <p:cNvPr id="24589" name="Rectangle 13"/>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24588" name="Picture 12"/>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914400" y="4114800"/>
            <a:ext cx="3116356" cy="1028700"/>
          </a:xfrm>
          <a:prstGeom prst="rect">
            <a:avLst/>
          </a:prstGeom>
          <a:noFill/>
        </p:spPr>
      </p:pic>
      <p:sp>
        <p:nvSpPr>
          <p:cNvPr id="24590" name="Rectangle 14"/>
          <p:cNvSpPr>
            <a:spLocks noChangeArrowheads="1"/>
          </p:cNvSpPr>
          <p:nvPr/>
        </p:nvSpPr>
        <p:spPr bwMode="auto">
          <a:xfrm>
            <a:off x="0" y="12573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pt-PT" sz="1800" b="0" i="0" u="none" strike="noStrike" cap="none" normalizeH="0" baseline="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Conclusão</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Marcador de Posição de Conteúdo 2"/>
          <p:cNvSpPr>
            <a:spLocks noGrp="1"/>
          </p:cNvSpPr>
          <p:nvPr>
            <p:ph sz="quarter" idx="1"/>
          </p:nvPr>
        </p:nvSpPr>
        <p:spPr>
          <a:xfrm>
            <a:off x="762000" y="1371600"/>
            <a:ext cx="7772400" cy="3581400"/>
          </a:xfrm>
        </p:spPr>
        <p:txBody>
          <a:bodyPr>
            <a:normAutofit/>
          </a:bodyPr>
          <a:lstStyle/>
          <a:p>
            <a:pPr>
              <a:buNone/>
            </a:pPr>
            <a:r>
              <a:rPr lang="pt-PT" sz="1800" dirty="0" smtClean="0">
                <a:solidFill>
                  <a:schemeClr val="accent2">
                    <a:lumMod val="50000"/>
                  </a:schemeClr>
                </a:solidFill>
                <a:latin typeface="Palatino Linotype" pitchFamily="18" charset="0"/>
              </a:rPr>
              <a:t>    Com a realização desta actividade laboratorial e face aos resultados obtidos conclui – se que é necessário exercer uma força para que um corpo se mova, no entanto o grupo observou que mesmo quando o carrinho se encontrava em movimento e o pêndulo se encontrava no solo o carrinho continuava em movimento, desta forma podemos concluir que o carrinho permanecia em movimento devido á primeira lei de Newton, ou seja, a lei da inércia, que nos diz </a:t>
            </a:r>
            <a:r>
              <a:rPr lang="pt-PT" sz="1800" smtClean="0">
                <a:solidFill>
                  <a:schemeClr val="accent2">
                    <a:lumMod val="50000"/>
                  </a:schemeClr>
                </a:solidFill>
                <a:latin typeface="Palatino Linotype" pitchFamily="18" charset="0"/>
              </a:rPr>
              <a:t>que um corpo </a:t>
            </a:r>
            <a:r>
              <a:rPr lang="pt-PT" sz="1800" dirty="0" smtClean="0">
                <a:solidFill>
                  <a:schemeClr val="accent2">
                    <a:lumMod val="50000"/>
                  </a:schemeClr>
                </a:solidFill>
                <a:latin typeface="Palatino Linotype" pitchFamily="18" charset="0"/>
              </a:rPr>
              <a:t>continua em repouso ou em movimento rectilíneo uniforme sempre que as forças que nele actuam se equilibram. Um corpo continua em movimento se nenhuma força, não equilibrada por outra lhe estiver aplicada, sem alteração da sua velocidade. Um corpo por si só, não altera o seu movimento, continua.</a:t>
            </a:r>
            <a:endParaRPr lang="pt-PT" sz="1800" dirty="0">
              <a:solidFill>
                <a:schemeClr val="accent2">
                  <a:lumMod val="50000"/>
                </a:schemeClr>
              </a:solidFill>
              <a:latin typeface="Palatino Linotype" pitchFamily="18" charset="0"/>
            </a:endParaRPr>
          </a:p>
        </p:txBody>
      </p:sp>
      <p:pic>
        <p:nvPicPr>
          <p:cNvPr id="23554" name="Picture 2" descr="C:\Documents and Settings\Carmo\Os meus documentos\As minhas imagens\fisica0111.jpg"/>
          <p:cNvPicPr>
            <a:picLocks noChangeAspect="1" noChangeArrowheads="1"/>
          </p:cNvPicPr>
          <p:nvPr/>
        </p:nvPicPr>
        <p:blipFill>
          <a:blip r:embed="rId2" cstate="print">
            <a:clrChange>
              <a:clrFrom>
                <a:srgbClr val="FFFFFF"/>
              </a:clrFrom>
              <a:clrTo>
                <a:srgbClr val="FFFFFF">
                  <a:alpha val="0"/>
                </a:srgbClr>
              </a:clrTo>
            </a:clrChange>
          </a:blip>
          <a:srcRect t="6873" b="3772"/>
          <a:stretch>
            <a:fillRect/>
          </a:stretch>
        </p:blipFill>
        <p:spPr bwMode="auto">
          <a:xfrm>
            <a:off x="4495800" y="4495800"/>
            <a:ext cx="4449973" cy="2133600"/>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ixaDeTexto 3"/>
          <p:cNvSpPr txBox="1"/>
          <p:nvPr/>
        </p:nvSpPr>
        <p:spPr>
          <a:xfrm>
            <a:off x="381000" y="2514600"/>
            <a:ext cx="8382000" cy="2862322"/>
          </a:xfrm>
          <a:prstGeom prst="rect">
            <a:avLst/>
          </a:prstGeom>
          <a:noFill/>
        </p:spPr>
        <p:txBody>
          <a:bodyPr wrap="square" rtlCol="0">
            <a:spAutoFit/>
          </a:bodyPr>
          <a:lstStyle/>
          <a:p>
            <a:r>
              <a:rPr lang="pt-PT" b="1" dirty="0" smtClean="0">
                <a:solidFill>
                  <a:schemeClr val="accent2">
                    <a:lumMod val="50000"/>
                  </a:schemeClr>
                </a:solidFill>
                <a:latin typeface="Palatino Linotype" pitchFamily="18" charset="0"/>
              </a:rPr>
              <a:t>Resposta:</a:t>
            </a:r>
            <a:r>
              <a:rPr lang="pt-PT" dirty="0" smtClean="0">
                <a:solidFill>
                  <a:schemeClr val="accent2">
                    <a:lumMod val="50000"/>
                  </a:schemeClr>
                </a:solidFill>
                <a:latin typeface="Palatino Linotype" pitchFamily="18" charset="0"/>
              </a:rPr>
              <a:t> mesmo quando o carrinho está em repouso existem forças a actuar sobre ele, pois o facto de o carrinho não se mover significa que nenhuma das forças a que está sujeito é dominante, isto é,  a  força  normal,      e a força gravítica têm a mesma direcção, sentidos opostos, o mesmo ponto de aplicação e a mesma intensidade, daí a resultante do sistema de forças ser nula. </a:t>
            </a:r>
          </a:p>
          <a:p>
            <a:r>
              <a:rPr lang="pt-PT" dirty="0" smtClean="0">
                <a:solidFill>
                  <a:schemeClr val="accent2">
                    <a:lumMod val="50000"/>
                  </a:schemeClr>
                </a:solidFill>
                <a:latin typeface="Palatino Linotype" pitchFamily="18" charset="0"/>
              </a:rPr>
              <a:t>Para que o carrinho entre em movimento é necessário ser aplicada uma força com intensidade superior  que a força de atrito, desta forma a resultante destas duas forças  já não é nula, tem a direcção e o sentido do movimento, ou seja, verifica – se uma variação de posição e velocidade no decorrer do tempo. Neste sentido havendo uma variação da velocidade implica haver aceleração.</a:t>
            </a:r>
          </a:p>
        </p:txBody>
      </p:sp>
      <p:sp>
        <p:nvSpPr>
          <p:cNvPr id="6" name="Título 5"/>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Questão problema</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7" name="CaixaDeTexto 6"/>
          <p:cNvSpPr txBox="1"/>
          <p:nvPr/>
        </p:nvSpPr>
        <p:spPr>
          <a:xfrm>
            <a:off x="152400" y="1752600"/>
            <a:ext cx="8763000" cy="461665"/>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pt-PT" sz="2400" dirty="0" smtClean="0">
                <a:ln w="18415" cmpd="sng">
                  <a:solidFill>
                    <a:srgbClr val="FFFFFF"/>
                  </a:solidFill>
                  <a:prstDash val="solid"/>
                </a:ln>
                <a:solidFill>
                  <a:srgbClr val="FFFFFF"/>
                </a:solidFill>
                <a:effectLst>
                  <a:outerShdw blurRad="63500" dir="3600000" algn="tl" rotWithShape="0">
                    <a:srgbClr val="000000">
                      <a:alpha val="70000"/>
                    </a:srgbClr>
                  </a:outerShdw>
                </a:effectLst>
              </a:rPr>
              <a:t>“será necessário uma força para que um corpo se mova?”</a:t>
            </a:r>
            <a:endParaRPr lang="pt-PT" sz="240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71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sp>
        <p:nvSpPr>
          <p:cNvPr id="7172"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pt-PT"/>
          </a:p>
        </p:txBody>
      </p:sp>
      <p:pic>
        <p:nvPicPr>
          <p:cNvPr id="7171" name="Picture 3"/>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705600" y="2895600"/>
            <a:ext cx="228600" cy="771525"/>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09600" y="304800"/>
            <a:ext cx="7620000" cy="1143000"/>
          </a:xfrm>
          <a:noFill/>
          <a:ln>
            <a:noFill/>
          </a:ln>
        </p:spPr>
        <p:style>
          <a:lnRef idx="1">
            <a:schemeClr val="accent5"/>
          </a:lnRef>
          <a:fillRef idx="1001">
            <a:schemeClr val="lt1"/>
          </a:fillRef>
          <a:effectRef idx="2">
            <a:schemeClr val="accent5"/>
          </a:effectRef>
          <a:fontRef idx="minor">
            <a:schemeClr val="lt1"/>
          </a:fontRef>
        </p:style>
        <p:txBody>
          <a:bodyPr>
            <a:norm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Material e equipamento:</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8" name="CaixaDeTexto 5"/>
          <p:cNvSpPr txBox="1">
            <a:spLocks noChangeArrowheads="1"/>
          </p:cNvSpPr>
          <p:nvPr/>
        </p:nvSpPr>
        <p:spPr bwMode="auto">
          <a:xfrm>
            <a:off x="381000" y="1752600"/>
            <a:ext cx="5486400" cy="4114800"/>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lIns="91440" tIns="45720" rIns="91440" bIns="45720" anchor="t"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rtl="1">
              <a:defRPr sz="1000"/>
            </a:pPr>
            <a:endParaRPr lang="pt-PT" sz="1800" b="0" i="0" strike="noStrike" dirty="0">
              <a:solidFill>
                <a:schemeClr val="tx2">
                  <a:lumMod val="50000"/>
                </a:schemeClr>
              </a:solidFill>
              <a:latin typeface="Palatino Linotype" pitchFamily="18" charset="0"/>
            </a:endParaRPr>
          </a:p>
          <a:p>
            <a:pPr algn="l" rtl="1">
              <a:defRPr sz="1000"/>
            </a:pPr>
            <a:r>
              <a:rPr lang="pt-PT" sz="18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 </a:t>
            </a: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m ( corpo suspenso)- 0,025kg</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 m (carrinho+ barras)- 1,250kg</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 comprimento do plano horizontal: 1,2m</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 altura do plano horizontal ao solo: 0,9m</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-calculadora gráfica-1</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-sensor de </a:t>
            </a:r>
            <a:r>
              <a:rPr lang="pt-PT" sz="2000" i="0" strike="noStrike"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movimento-1</a:t>
            </a:r>
            <a:endPar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endParaRPr>
          </a:p>
          <a:p>
            <a:pPr algn="l" rtl="1">
              <a:defRPr sz="1000"/>
            </a:pPr>
            <a:r>
              <a:rPr lang="pt-PT" sz="2000" i="0" strike="noStrike"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-interface-1</a:t>
            </a:r>
          </a:p>
          <a:p>
            <a:pPr algn="l" rtl="1">
              <a:defRPr sz="1000"/>
            </a:pPr>
            <a:r>
              <a:rPr lang="pt-PT" sz="2000" i="0" strike="noStrike"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a:t>
            </a: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calha metálica-1      </a:t>
            </a:r>
          </a:p>
          <a:p>
            <a:pPr algn="l" rtl="1">
              <a:defRPr sz="1000"/>
            </a:pPr>
            <a:r>
              <a:rPr lang="pt-PT" sz="2000" i="0" strike="noStrike"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-carrinho-1</a:t>
            </a:r>
          </a:p>
          <a:p>
            <a:pPr algn="l" rtl="1">
              <a:defRPr sz="1000"/>
            </a:pPr>
            <a:r>
              <a:rPr lang="pt-PT" sz="2000" i="0" strike="noStrike" dirty="0" smtClean="0">
                <a:ln w="18415" cmpd="sng">
                  <a:solidFill>
                    <a:srgbClr val="FFFFFF"/>
                  </a:solidFill>
                  <a:prstDash val="solid"/>
                </a:ln>
                <a:solidFill>
                  <a:srgbClr val="FFFFFF"/>
                </a:solidFill>
                <a:effectLst>
                  <a:outerShdw blurRad="63500" dir="3600000" algn="tl" rotWithShape="0">
                    <a:srgbClr val="000000">
                      <a:alpha val="70000"/>
                    </a:srgbClr>
                  </a:outerShdw>
                </a:effectLst>
                <a:latin typeface="Palatino Linotype" pitchFamily="18" charset="0"/>
              </a:rPr>
              <a:t>- Roldana com acessório-1</a:t>
            </a:r>
          </a:p>
          <a:p>
            <a:pPr algn="l" rtl="1">
              <a:defRPr sz="1000"/>
            </a:pPr>
            <a:r>
              <a:rPr lang="pt-PT" sz="2000" i="0" strike="noStrike"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Palatino Linotype" pitchFamily="18" charset="0"/>
              </a:rPr>
              <a:t>- f</a:t>
            </a:r>
            <a:r>
              <a:rPr lang="pt-PT" sz="1800" i="0" strike="noStrike" dirty="0" smtClean="0">
                <a:ln w="18415" cmpd="sng">
                  <a:solidFill>
                    <a:srgbClr val="FFFFFF"/>
                  </a:solidFill>
                  <a:prstDash val="solid"/>
                </a:ln>
                <a:solidFill>
                  <a:srgbClr val="FFFFFF"/>
                </a:solidFill>
                <a:effectLst>
                  <a:outerShdw blurRad="38100" dist="38100" dir="2700000" algn="tl">
                    <a:srgbClr val="000000">
                      <a:alpha val="43137"/>
                    </a:srgbClr>
                  </a:outerShdw>
                </a:effectLst>
                <a:latin typeface="Palatino Linotype" pitchFamily="18" charset="0"/>
              </a:rPr>
              <a:t>io</a:t>
            </a:r>
          </a:p>
          <a:p>
            <a:pPr algn="l" rtl="1">
              <a:defRPr sz="1000"/>
            </a:pPr>
            <a:endParaRPr lang="pt-PT" sz="1100" b="0" i="0" strike="noStrike" dirty="0">
              <a:solidFill>
                <a:srgbClr val="000000"/>
              </a:solidFill>
              <a:latin typeface="Calibri"/>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ixaDeTexto 4"/>
          <p:cNvSpPr txBox="1"/>
          <p:nvPr/>
        </p:nvSpPr>
        <p:spPr>
          <a:xfrm>
            <a:off x="457200" y="304800"/>
            <a:ext cx="8458200" cy="1077218"/>
          </a:xfrm>
          <a:prstGeom prst="rect">
            <a:avLst/>
          </a:prstGeom>
          <a:noFill/>
        </p:spPr>
        <p:txBody>
          <a:bodyPr wrap="square" rtlCol="0">
            <a:spAutoFit/>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sz="32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Esquema da montagem laboratorial:</a:t>
            </a:r>
            <a:endParaRPr lang="pt-PT" sz="32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1" name="CaixaDeTexto 30"/>
          <p:cNvSpPr txBox="1"/>
          <p:nvPr/>
        </p:nvSpPr>
        <p:spPr>
          <a:xfrm>
            <a:off x="5410200" y="1219200"/>
            <a:ext cx="3733800" cy="2585323"/>
          </a:xfrm>
          <a:prstGeom prst="rect">
            <a:avLst/>
          </a:prstGeom>
          <a:noFill/>
        </p:spPr>
        <p:txBody>
          <a:bodyPr wrap="square" rtlCol="0">
            <a:spAutoFit/>
          </a:bodyPr>
          <a:lstStyle/>
          <a:p>
            <a:r>
              <a:rPr lang="pt-PT" dirty="0" smtClean="0">
                <a:solidFill>
                  <a:schemeClr val="tx2">
                    <a:lumMod val="50000"/>
                  </a:schemeClr>
                </a:solidFill>
                <a:latin typeface="Palatino Linotype" pitchFamily="18" charset="0"/>
              </a:rPr>
              <a:t>Legenda da figura:</a:t>
            </a:r>
          </a:p>
          <a:p>
            <a:endParaRPr lang="pt-PT" dirty="0" smtClean="0">
              <a:solidFill>
                <a:schemeClr val="tx2">
                  <a:lumMod val="50000"/>
                </a:schemeClr>
              </a:solidFill>
              <a:latin typeface="Palatino Linotype" pitchFamily="18" charset="0"/>
            </a:endParaRPr>
          </a:p>
          <a:p>
            <a:r>
              <a:rPr lang="pt-PT" dirty="0" smtClean="0">
                <a:solidFill>
                  <a:schemeClr val="tx2">
                    <a:lumMod val="50000"/>
                  </a:schemeClr>
                </a:solidFill>
                <a:latin typeface="Palatino Linotype" pitchFamily="18" charset="0"/>
              </a:rPr>
              <a:t>A- massas + carrinho</a:t>
            </a:r>
          </a:p>
          <a:p>
            <a:r>
              <a:rPr lang="pt-PT" dirty="0" smtClean="0">
                <a:solidFill>
                  <a:schemeClr val="tx2">
                    <a:lumMod val="50000"/>
                  </a:schemeClr>
                </a:solidFill>
                <a:latin typeface="Palatino Linotype" pitchFamily="18" charset="0"/>
              </a:rPr>
              <a:t>B- calha metálica</a:t>
            </a:r>
          </a:p>
          <a:p>
            <a:r>
              <a:rPr lang="pt-PT" dirty="0" smtClean="0">
                <a:solidFill>
                  <a:schemeClr val="tx2">
                    <a:lumMod val="50000"/>
                  </a:schemeClr>
                </a:solidFill>
                <a:latin typeface="Palatino Linotype" pitchFamily="18" charset="0"/>
              </a:rPr>
              <a:t>C - interface</a:t>
            </a:r>
          </a:p>
          <a:p>
            <a:r>
              <a:rPr lang="pt-PT" dirty="0" smtClean="0">
                <a:solidFill>
                  <a:schemeClr val="tx2">
                    <a:lumMod val="50000"/>
                  </a:schemeClr>
                </a:solidFill>
                <a:latin typeface="Palatino Linotype" pitchFamily="18" charset="0"/>
              </a:rPr>
              <a:t>D- sensor de movimento</a:t>
            </a:r>
          </a:p>
          <a:p>
            <a:r>
              <a:rPr lang="pt-PT" dirty="0" smtClean="0">
                <a:solidFill>
                  <a:schemeClr val="tx2">
                    <a:lumMod val="50000"/>
                  </a:schemeClr>
                </a:solidFill>
                <a:latin typeface="Palatino Linotype" pitchFamily="18" charset="0"/>
              </a:rPr>
              <a:t>E- calculadora gráfica</a:t>
            </a:r>
          </a:p>
          <a:p>
            <a:endParaRPr lang="pt-PT" dirty="0" smtClean="0"/>
          </a:p>
          <a:p>
            <a:endParaRPr lang="pt-PT" dirty="0" smtClean="0"/>
          </a:p>
        </p:txBody>
      </p:sp>
      <p:pic>
        <p:nvPicPr>
          <p:cNvPr id="18" name="Picture 20" descr="DSC01508"/>
          <p:cNvPicPr>
            <a:picLocks noChangeAspect="1" noChangeArrowheads="1"/>
          </p:cNvPicPr>
          <p:nvPr/>
        </p:nvPicPr>
        <p:blipFill>
          <a:blip r:embed="rId2" cstate="print"/>
          <a:srcRect/>
          <a:stretch>
            <a:fillRect/>
          </a:stretch>
        </p:blipFill>
        <p:spPr bwMode="auto">
          <a:xfrm>
            <a:off x="5105400" y="3352800"/>
            <a:ext cx="3600014" cy="3208177"/>
          </a:xfrm>
          <a:prstGeom prst="rect">
            <a:avLst/>
          </a:prstGeom>
          <a:noFill/>
          <a:ln w="9525">
            <a:noFill/>
            <a:miter lim="800000"/>
            <a:headEnd/>
            <a:tailEnd/>
          </a:ln>
        </p:spPr>
      </p:pic>
      <p:pic>
        <p:nvPicPr>
          <p:cNvPr id="1026" name="Picture 2" descr="F:\fisíco-quimíca A\aula de lab. 4-11-09\DSCF2978.JPG"/>
          <p:cNvPicPr>
            <a:picLocks noChangeAspect="1" noChangeArrowheads="1"/>
          </p:cNvPicPr>
          <p:nvPr/>
        </p:nvPicPr>
        <p:blipFill>
          <a:blip r:embed="rId3" cstate="print"/>
          <a:srcRect/>
          <a:stretch>
            <a:fillRect/>
          </a:stretch>
        </p:blipFill>
        <p:spPr bwMode="auto">
          <a:xfrm>
            <a:off x="685800" y="1524000"/>
            <a:ext cx="3657600" cy="2743200"/>
          </a:xfrm>
          <a:prstGeom prst="rect">
            <a:avLst/>
          </a:prstGeom>
          <a:noFill/>
        </p:spPr>
      </p:pic>
      <p:cxnSp>
        <p:nvCxnSpPr>
          <p:cNvPr id="33" name="Conexão recta unidireccional 32"/>
          <p:cNvCxnSpPr/>
          <p:nvPr/>
        </p:nvCxnSpPr>
        <p:spPr>
          <a:xfrm rot="10800000">
            <a:off x="1676400" y="3048000"/>
            <a:ext cx="28956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7" name="Conexão recta unidireccional 36"/>
          <p:cNvCxnSpPr/>
          <p:nvPr/>
        </p:nvCxnSpPr>
        <p:spPr>
          <a:xfrm rot="10800000">
            <a:off x="2743200" y="2438400"/>
            <a:ext cx="17526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Conexão recta unidireccional 40"/>
          <p:cNvCxnSpPr/>
          <p:nvPr/>
        </p:nvCxnSpPr>
        <p:spPr>
          <a:xfrm rot="10800000">
            <a:off x="3962400" y="2286000"/>
            <a:ext cx="8382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4" name="Conexão recta unidireccional 43"/>
          <p:cNvCxnSpPr/>
          <p:nvPr/>
        </p:nvCxnSpPr>
        <p:spPr>
          <a:xfrm rot="10800000" flipV="1">
            <a:off x="3581400" y="1752600"/>
            <a:ext cx="1219200" cy="533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8" name="Conexão recta unidireccional 47"/>
          <p:cNvCxnSpPr/>
          <p:nvPr/>
        </p:nvCxnSpPr>
        <p:spPr>
          <a:xfrm rot="10800000">
            <a:off x="3200400" y="2819400"/>
            <a:ext cx="1295400" cy="76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1" name="CaixaDeTexto 50"/>
          <p:cNvSpPr txBox="1"/>
          <p:nvPr/>
        </p:nvSpPr>
        <p:spPr>
          <a:xfrm>
            <a:off x="4800600" y="1524000"/>
            <a:ext cx="304800" cy="369332"/>
          </a:xfrm>
          <a:prstGeom prst="rect">
            <a:avLst/>
          </a:prstGeom>
          <a:noFill/>
        </p:spPr>
        <p:txBody>
          <a:bodyPr wrap="square" rtlCol="0">
            <a:spAutoFit/>
          </a:bodyPr>
          <a:lstStyle/>
          <a:p>
            <a:r>
              <a:rPr lang="pt-PT" dirty="0" smtClean="0"/>
              <a:t>E</a:t>
            </a:r>
            <a:endParaRPr lang="pt-PT" dirty="0"/>
          </a:p>
        </p:txBody>
      </p:sp>
      <p:sp>
        <p:nvSpPr>
          <p:cNvPr id="52" name="CaixaDeTexto 51"/>
          <p:cNvSpPr txBox="1"/>
          <p:nvPr/>
        </p:nvSpPr>
        <p:spPr>
          <a:xfrm>
            <a:off x="4800600" y="2057400"/>
            <a:ext cx="304800" cy="369332"/>
          </a:xfrm>
          <a:prstGeom prst="rect">
            <a:avLst/>
          </a:prstGeom>
          <a:noFill/>
        </p:spPr>
        <p:txBody>
          <a:bodyPr wrap="square" rtlCol="0">
            <a:spAutoFit/>
          </a:bodyPr>
          <a:lstStyle/>
          <a:p>
            <a:r>
              <a:rPr lang="pt-PT" dirty="0" smtClean="0"/>
              <a:t>D</a:t>
            </a:r>
            <a:endParaRPr lang="pt-PT" dirty="0"/>
          </a:p>
        </p:txBody>
      </p:sp>
      <p:sp>
        <p:nvSpPr>
          <p:cNvPr id="54" name="CaixaDeTexto 53"/>
          <p:cNvSpPr txBox="1"/>
          <p:nvPr/>
        </p:nvSpPr>
        <p:spPr>
          <a:xfrm>
            <a:off x="4419600" y="2362200"/>
            <a:ext cx="304800" cy="369332"/>
          </a:xfrm>
          <a:prstGeom prst="rect">
            <a:avLst/>
          </a:prstGeom>
          <a:noFill/>
        </p:spPr>
        <p:txBody>
          <a:bodyPr wrap="square" rtlCol="0">
            <a:spAutoFit/>
          </a:bodyPr>
          <a:lstStyle/>
          <a:p>
            <a:r>
              <a:rPr lang="pt-PT" dirty="0" smtClean="0"/>
              <a:t>C</a:t>
            </a:r>
            <a:endParaRPr lang="pt-PT" dirty="0"/>
          </a:p>
        </p:txBody>
      </p:sp>
      <p:sp>
        <p:nvSpPr>
          <p:cNvPr id="55" name="CaixaDeTexto 54"/>
          <p:cNvSpPr txBox="1"/>
          <p:nvPr/>
        </p:nvSpPr>
        <p:spPr>
          <a:xfrm>
            <a:off x="4419600" y="2667000"/>
            <a:ext cx="304800" cy="369332"/>
          </a:xfrm>
          <a:prstGeom prst="rect">
            <a:avLst/>
          </a:prstGeom>
          <a:noFill/>
        </p:spPr>
        <p:txBody>
          <a:bodyPr wrap="square" rtlCol="0">
            <a:spAutoFit/>
          </a:bodyPr>
          <a:lstStyle/>
          <a:p>
            <a:r>
              <a:rPr lang="pt-PT" dirty="0" smtClean="0"/>
              <a:t>B</a:t>
            </a:r>
            <a:endParaRPr lang="pt-PT" dirty="0"/>
          </a:p>
        </p:txBody>
      </p:sp>
      <p:sp>
        <p:nvSpPr>
          <p:cNvPr id="57" name="CaixaDeTexto 56"/>
          <p:cNvSpPr txBox="1"/>
          <p:nvPr/>
        </p:nvSpPr>
        <p:spPr>
          <a:xfrm>
            <a:off x="4572000" y="3124200"/>
            <a:ext cx="381000" cy="369332"/>
          </a:xfrm>
          <a:prstGeom prst="rect">
            <a:avLst/>
          </a:prstGeom>
          <a:noFill/>
        </p:spPr>
        <p:txBody>
          <a:bodyPr wrap="square" rtlCol="0">
            <a:spAutoFit/>
          </a:bodyPr>
          <a:lstStyle/>
          <a:p>
            <a:r>
              <a:rPr lang="pt-PT" dirty="0" smtClean="0"/>
              <a:t>A</a:t>
            </a:r>
            <a:endParaRPr lang="pt-PT" dirty="0"/>
          </a:p>
        </p:txBody>
      </p:sp>
      <p:cxnSp>
        <p:nvCxnSpPr>
          <p:cNvPr id="59" name="Conexão recta unidireccional 58"/>
          <p:cNvCxnSpPr/>
          <p:nvPr/>
        </p:nvCxnSpPr>
        <p:spPr>
          <a:xfrm flipV="1">
            <a:off x="4419600" y="4648200"/>
            <a:ext cx="1828800" cy="2286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2" name="Conexão recta unidireccional 61"/>
          <p:cNvCxnSpPr/>
          <p:nvPr/>
        </p:nvCxnSpPr>
        <p:spPr>
          <a:xfrm flipV="1">
            <a:off x="4800600" y="5334000"/>
            <a:ext cx="1371600" cy="762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6" name="Conexão recta unidireccional 65"/>
          <p:cNvCxnSpPr/>
          <p:nvPr/>
        </p:nvCxnSpPr>
        <p:spPr>
          <a:xfrm flipV="1">
            <a:off x="4876800" y="5715000"/>
            <a:ext cx="1371600" cy="1524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69" name="CaixaDeTexto 68"/>
          <p:cNvSpPr txBox="1"/>
          <p:nvPr/>
        </p:nvSpPr>
        <p:spPr>
          <a:xfrm>
            <a:off x="609600" y="4495800"/>
            <a:ext cx="2895600" cy="1200329"/>
          </a:xfrm>
          <a:prstGeom prst="rect">
            <a:avLst/>
          </a:prstGeom>
          <a:noFill/>
        </p:spPr>
        <p:txBody>
          <a:bodyPr wrap="square" rtlCol="0">
            <a:spAutoFit/>
          </a:bodyPr>
          <a:lstStyle/>
          <a:p>
            <a:r>
              <a:rPr lang="pt-PT" dirty="0" smtClean="0">
                <a:solidFill>
                  <a:schemeClr val="tx2">
                    <a:lumMod val="50000"/>
                  </a:schemeClr>
                </a:solidFill>
                <a:latin typeface="Palatino Linotype" pitchFamily="18" charset="0"/>
              </a:rPr>
              <a:t>Legenda da figura:</a:t>
            </a:r>
          </a:p>
          <a:p>
            <a:r>
              <a:rPr lang="pt-PT" dirty="0" smtClean="0">
                <a:solidFill>
                  <a:schemeClr val="tx2">
                    <a:lumMod val="50000"/>
                  </a:schemeClr>
                </a:solidFill>
                <a:latin typeface="Palatino Linotype" pitchFamily="18" charset="0"/>
              </a:rPr>
              <a:t>F- Roldana com acessório</a:t>
            </a:r>
          </a:p>
          <a:p>
            <a:r>
              <a:rPr lang="pt-PT" dirty="0" smtClean="0">
                <a:solidFill>
                  <a:schemeClr val="tx2">
                    <a:lumMod val="50000"/>
                  </a:schemeClr>
                </a:solidFill>
                <a:latin typeface="Palatino Linotype" pitchFamily="18" charset="0"/>
              </a:rPr>
              <a:t>G- fio</a:t>
            </a:r>
          </a:p>
          <a:p>
            <a:r>
              <a:rPr lang="pt-PT" dirty="0" smtClean="0">
                <a:solidFill>
                  <a:schemeClr val="tx2">
                    <a:lumMod val="50000"/>
                  </a:schemeClr>
                </a:solidFill>
                <a:latin typeface="Palatino Linotype" pitchFamily="18" charset="0"/>
              </a:rPr>
              <a:t>H- Pêndulo</a:t>
            </a:r>
            <a:endParaRPr lang="pt-PT" dirty="0">
              <a:solidFill>
                <a:schemeClr val="tx2">
                  <a:lumMod val="50000"/>
                </a:schemeClr>
              </a:solidFill>
              <a:latin typeface="Palatino Linotype" pitchFamily="18" charset="0"/>
            </a:endParaRPr>
          </a:p>
        </p:txBody>
      </p:sp>
      <p:sp>
        <p:nvSpPr>
          <p:cNvPr id="70" name="CaixaDeTexto 69"/>
          <p:cNvSpPr txBox="1"/>
          <p:nvPr/>
        </p:nvSpPr>
        <p:spPr>
          <a:xfrm>
            <a:off x="4191000" y="4724400"/>
            <a:ext cx="304800" cy="369332"/>
          </a:xfrm>
          <a:prstGeom prst="rect">
            <a:avLst/>
          </a:prstGeom>
          <a:noFill/>
        </p:spPr>
        <p:txBody>
          <a:bodyPr wrap="square" rtlCol="0">
            <a:spAutoFit/>
          </a:bodyPr>
          <a:lstStyle/>
          <a:p>
            <a:r>
              <a:rPr lang="pt-PT" dirty="0" smtClean="0"/>
              <a:t>F</a:t>
            </a:r>
            <a:endParaRPr lang="pt-PT" dirty="0"/>
          </a:p>
        </p:txBody>
      </p:sp>
      <p:sp>
        <p:nvSpPr>
          <p:cNvPr id="71" name="CaixaDeTexto 70"/>
          <p:cNvSpPr txBox="1"/>
          <p:nvPr/>
        </p:nvSpPr>
        <p:spPr>
          <a:xfrm>
            <a:off x="4495800" y="5257800"/>
            <a:ext cx="304800" cy="381000"/>
          </a:xfrm>
          <a:prstGeom prst="rect">
            <a:avLst/>
          </a:prstGeom>
          <a:noFill/>
        </p:spPr>
        <p:txBody>
          <a:bodyPr wrap="square" rtlCol="0">
            <a:spAutoFit/>
          </a:bodyPr>
          <a:lstStyle/>
          <a:p>
            <a:r>
              <a:rPr lang="pt-PT" dirty="0" smtClean="0"/>
              <a:t>G</a:t>
            </a:r>
            <a:endParaRPr lang="pt-PT" dirty="0"/>
          </a:p>
        </p:txBody>
      </p:sp>
      <p:sp>
        <p:nvSpPr>
          <p:cNvPr id="72" name="CaixaDeTexto 71"/>
          <p:cNvSpPr txBox="1"/>
          <p:nvPr/>
        </p:nvSpPr>
        <p:spPr>
          <a:xfrm>
            <a:off x="4572000" y="5715000"/>
            <a:ext cx="304800" cy="381000"/>
          </a:xfrm>
          <a:prstGeom prst="rect">
            <a:avLst/>
          </a:prstGeom>
          <a:noFill/>
        </p:spPr>
        <p:txBody>
          <a:bodyPr wrap="square" rtlCol="0">
            <a:spAutoFit/>
          </a:bodyPr>
          <a:lstStyle/>
          <a:p>
            <a:r>
              <a:rPr lang="pt-PT" dirty="0" smtClean="0"/>
              <a:t>H</a:t>
            </a:r>
            <a:endParaRPr lang="pt-PT"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274638"/>
            <a:ext cx="7924800" cy="1143000"/>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Diagrama de corpo livre dos corpos em estudo</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4" name="Picture 1" descr="A0B33629"/>
          <p:cNvPicPr>
            <a:picLocks noGrp="1" noChangeAspect="1" noChangeArrowheads="1"/>
          </p:cNvPicPr>
          <p:nvPr>
            <p:ph sz="quarter" idx="1"/>
          </p:nvPr>
        </p:nvPicPr>
        <p:blipFill>
          <a:blip r:embed="rId2" cstate="print"/>
          <a:srcRect l="18608" t="50963" r="35760" b="29268"/>
          <a:stretch>
            <a:fillRect/>
          </a:stretch>
        </p:blipFill>
        <p:spPr bwMode="auto">
          <a:xfrm>
            <a:off x="685800" y="1981200"/>
            <a:ext cx="7388962" cy="4402448"/>
          </a:xfrm>
          <a:prstGeom prst="rect">
            <a:avLst/>
          </a:prstGeom>
          <a:ln>
            <a:solidFill>
              <a:schemeClr val="accent5">
                <a:lumMod val="75000"/>
              </a:schemeClr>
            </a:solid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228600"/>
            <a:ext cx="7772400" cy="1143000"/>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Gráficos obtidos </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graphicFrame>
        <p:nvGraphicFramePr>
          <p:cNvPr id="6" name="Gráfico 5"/>
          <p:cNvGraphicFramePr>
            <a:graphicFrameLocks/>
          </p:cNvGraphicFramePr>
          <p:nvPr/>
        </p:nvGraphicFramePr>
        <p:xfrm>
          <a:off x="2971800" y="1752600"/>
          <a:ext cx="5334000" cy="3733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ela 8"/>
          <p:cNvGraphicFramePr>
            <a:graphicFrameLocks noGrp="1"/>
          </p:cNvGraphicFramePr>
          <p:nvPr/>
        </p:nvGraphicFramePr>
        <p:xfrm>
          <a:off x="609600" y="457200"/>
          <a:ext cx="911830" cy="6187440"/>
        </p:xfrm>
        <a:graphic>
          <a:graphicData uri="http://schemas.openxmlformats.org/drawingml/2006/table">
            <a:tbl>
              <a:tblPr>
                <a:tableStyleId>{3C2FFA5D-87B4-456A-9821-1D502468CF0F}</a:tableStyleId>
              </a:tblPr>
              <a:tblGrid>
                <a:gridCol w="455915"/>
                <a:gridCol w="455915"/>
              </a:tblGrid>
              <a:tr h="140138">
                <a:tc>
                  <a:txBody>
                    <a:bodyPr/>
                    <a:lstStyle/>
                    <a:p>
                      <a:pPr algn="r">
                        <a:spcBef>
                          <a:spcPts val="1200"/>
                        </a:spcBef>
                        <a:spcAft>
                          <a:spcPts val="0"/>
                        </a:spcAft>
                      </a:pPr>
                      <a:r>
                        <a:rPr lang="pt-PT" sz="1400" dirty="0"/>
                        <a:t>t/s</a:t>
                      </a:r>
                      <a:endParaRPr lang="pt-PT" sz="1400" dirty="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dirty="0"/>
                        <a:t>x/m</a:t>
                      </a:r>
                      <a:endParaRPr lang="pt-PT" sz="1400" dirty="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0,15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0,19</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0,2</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dirty="0"/>
                        <a:t>0,25</a:t>
                      </a:r>
                      <a:endParaRPr lang="pt-PT" sz="1400" dirty="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0,21</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0,3</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0,23</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0,35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0,24</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0,4</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0,25</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0,45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0,27</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0,28</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0,55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0,29</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0,6</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0,31</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0,65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0,32</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0,7</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0,34</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0,75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0,35</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0,8</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0,37</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0,85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0,39</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0,9</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0,95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0,42</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0,44</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1,05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0,46</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1,1</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0,48</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1,15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0,49</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1,2</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0,52</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1,25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0,54</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1,3</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0,56</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1,35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0,58</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1,4</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0,6</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1,45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a:t>0,62</a:t>
                      </a:r>
                      <a:endParaRPr lang="pt-PT" sz="1400">
                        <a:latin typeface="Palatino Linotype" pitchFamily="18" charset="0"/>
                        <a:ea typeface="Calibri"/>
                        <a:cs typeface="Times New Roman"/>
                      </a:endParaRPr>
                    </a:p>
                  </a:txBody>
                  <a:tcPr marL="32699" marR="32699" marT="0" marB="0" anchor="b"/>
                </a:tc>
              </a:tr>
              <a:tr h="140138">
                <a:tc>
                  <a:txBody>
                    <a:bodyPr/>
                    <a:lstStyle/>
                    <a:p>
                      <a:pPr algn="r">
                        <a:spcBef>
                          <a:spcPts val="1200"/>
                        </a:spcBef>
                        <a:spcAft>
                          <a:spcPts val="0"/>
                        </a:spcAft>
                      </a:pPr>
                      <a:r>
                        <a:rPr lang="pt-PT" sz="1400"/>
                        <a:t>1,5</a:t>
                      </a:r>
                      <a:endParaRPr lang="pt-PT" sz="1400">
                        <a:latin typeface="Palatino Linotype" pitchFamily="18" charset="0"/>
                        <a:ea typeface="Calibri"/>
                        <a:cs typeface="Times New Roman"/>
                      </a:endParaRPr>
                    </a:p>
                  </a:txBody>
                  <a:tcPr marL="32699" marR="32699" marT="0" marB="0" anchor="b"/>
                </a:tc>
                <a:tc>
                  <a:txBody>
                    <a:bodyPr/>
                    <a:lstStyle/>
                    <a:p>
                      <a:pPr algn="r">
                        <a:spcBef>
                          <a:spcPts val="1200"/>
                        </a:spcBef>
                        <a:spcAft>
                          <a:spcPts val="0"/>
                        </a:spcAft>
                      </a:pPr>
                      <a:r>
                        <a:rPr lang="pt-PT" sz="1400" dirty="0"/>
                        <a:t>0,65</a:t>
                      </a:r>
                      <a:endParaRPr lang="pt-PT" sz="1400" dirty="0">
                        <a:latin typeface="Palatino Linotype" pitchFamily="18" charset="0"/>
                        <a:ea typeface="Calibri"/>
                        <a:cs typeface="Times New Roman"/>
                      </a:endParaRPr>
                    </a:p>
                  </a:txBody>
                  <a:tcPr marL="32699" marR="32699" marT="0" marB="0" anchor="b"/>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Posição de Conteúdo 3"/>
          <p:cNvGraphicFramePr>
            <a:graphicFrameLocks noGrp="1"/>
          </p:cNvGraphicFramePr>
          <p:nvPr>
            <p:ph sz="quarter" idx="1"/>
          </p:nvPr>
        </p:nvGraphicFramePr>
        <p:xfrm>
          <a:off x="3200400" y="1752600"/>
          <a:ext cx="5334000" cy="3962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6" name="Tabela 5"/>
          <p:cNvGraphicFramePr>
            <a:graphicFrameLocks noGrp="1"/>
          </p:cNvGraphicFramePr>
          <p:nvPr/>
        </p:nvGraphicFramePr>
        <p:xfrm>
          <a:off x="1066800" y="1066800"/>
          <a:ext cx="1315720" cy="5105400"/>
        </p:xfrm>
        <a:graphic>
          <a:graphicData uri="http://schemas.openxmlformats.org/drawingml/2006/table">
            <a:tbl>
              <a:tblPr>
                <a:tableStyleId>{3C2FFA5D-87B4-456A-9821-1D502468CF0F}</a:tableStyleId>
              </a:tblPr>
              <a:tblGrid>
                <a:gridCol w="657860"/>
                <a:gridCol w="657860"/>
              </a:tblGrid>
              <a:tr h="255270">
                <a:tc>
                  <a:txBody>
                    <a:bodyPr/>
                    <a:lstStyle/>
                    <a:p>
                      <a:pPr algn="just">
                        <a:spcBef>
                          <a:spcPts val="1200"/>
                        </a:spcBef>
                      </a:pPr>
                      <a:r>
                        <a:rPr lang="pt-PT" sz="1600" dirty="0"/>
                        <a:t>t/m</a:t>
                      </a:r>
                      <a:endParaRPr lang="pt-PT" sz="1600" dirty="0">
                        <a:latin typeface="Palatino Linotype" pitchFamily="18" charset="0"/>
                        <a:ea typeface="Calibri"/>
                        <a:cs typeface="Times New Roman"/>
                      </a:endParaRPr>
                    </a:p>
                  </a:txBody>
                  <a:tcPr marL="68580" marR="68580" marT="0" marB="0"/>
                </a:tc>
                <a:tc>
                  <a:txBody>
                    <a:bodyPr/>
                    <a:lstStyle/>
                    <a:p>
                      <a:pPr algn="just">
                        <a:spcBef>
                          <a:spcPts val="1200"/>
                        </a:spcBef>
                      </a:pPr>
                      <a:r>
                        <a:rPr lang="pt-PT" sz="1600" dirty="0"/>
                        <a:t>x/m</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dirty="0"/>
                        <a:t>1,55</a:t>
                      </a:r>
                      <a:endParaRPr lang="pt-PT" sz="1600" dirty="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0,66</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1,6</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0,69</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1,65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0,71</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1,7</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0,73</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1,75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0,75</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1,8</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0,78</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1,85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0,8</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1,9</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a:t>0,82</a:t>
                      </a:r>
                      <a:endParaRPr lang="pt-PT" sz="160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1,92</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0,85</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0,87</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2,05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0,89</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2,1</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0,91</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2,15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0,94</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2,2</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0,96</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2,25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0,98</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2,3</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1,01</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2,35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1,03</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2,4</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1,05</a:t>
                      </a:r>
                      <a:endParaRPr lang="pt-PT" sz="1600" dirty="0">
                        <a:latin typeface="Palatino Linotype" pitchFamily="18" charset="0"/>
                        <a:ea typeface="Calibri"/>
                        <a:cs typeface="Times New Roman"/>
                      </a:endParaRPr>
                    </a:p>
                  </a:txBody>
                  <a:tcPr marL="68580" marR="68580" marT="0" marB="0"/>
                </a:tc>
              </a:tr>
              <a:tr h="255270">
                <a:tc>
                  <a:txBody>
                    <a:bodyPr/>
                    <a:lstStyle/>
                    <a:p>
                      <a:pPr algn="r">
                        <a:spcBef>
                          <a:spcPts val="1200"/>
                        </a:spcBef>
                      </a:pPr>
                      <a:r>
                        <a:rPr lang="pt-PT" sz="1600"/>
                        <a:t>2,45</a:t>
                      </a:r>
                      <a:endParaRPr lang="pt-PT" sz="1600">
                        <a:latin typeface="Palatino Linotype" pitchFamily="18" charset="0"/>
                        <a:ea typeface="Calibri"/>
                        <a:cs typeface="Times New Roman"/>
                      </a:endParaRPr>
                    </a:p>
                  </a:txBody>
                  <a:tcPr marL="68580" marR="68580" marT="0" marB="0"/>
                </a:tc>
                <a:tc>
                  <a:txBody>
                    <a:bodyPr/>
                    <a:lstStyle/>
                    <a:p>
                      <a:pPr algn="r">
                        <a:spcBef>
                          <a:spcPts val="1200"/>
                        </a:spcBef>
                      </a:pPr>
                      <a:r>
                        <a:rPr lang="pt-PT" sz="1600" dirty="0"/>
                        <a:t>1,07</a:t>
                      </a:r>
                      <a:endParaRPr lang="pt-PT" sz="1600" dirty="0">
                        <a:latin typeface="Palatino Linotype" pitchFamily="18" charset="0"/>
                        <a:ea typeface="Calibri"/>
                        <a:cs typeface="Times New Roman"/>
                      </a:endParaRPr>
                    </a:p>
                  </a:txBody>
                  <a:tcPr marL="68580" marR="68580" marT="0" marB="0"/>
                </a:tc>
              </a:tr>
            </a:tbl>
          </a:graphicData>
        </a:graphic>
      </p:graphicFrame>
      <p:sp>
        <p:nvSpPr>
          <p:cNvPr id="5" name="Título 1"/>
          <p:cNvSpPr>
            <a:spLocks noGrp="1"/>
          </p:cNvSpPr>
          <p:nvPr>
            <p:ph type="title"/>
          </p:nvPr>
        </p:nvSpPr>
        <p:spPr>
          <a:xfrm>
            <a:off x="1371600" y="228600"/>
            <a:ext cx="7772400" cy="1143000"/>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Gráficos obtidos </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400" y="228600"/>
            <a:ext cx="7772400" cy="1143000"/>
          </a:xfrm>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Resposta ás questões</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sp>
        <p:nvSpPr>
          <p:cNvPr id="3" name="Marcador de Posição de Conteúdo 2"/>
          <p:cNvSpPr>
            <a:spLocks noGrp="1"/>
          </p:cNvSpPr>
          <p:nvPr>
            <p:ph sz="quarter" idx="1"/>
          </p:nvPr>
        </p:nvSpPr>
        <p:spPr>
          <a:xfrm>
            <a:off x="304800" y="1219200"/>
            <a:ext cx="8610600" cy="5486400"/>
          </a:xfrm>
        </p:spPr>
        <p:txBody>
          <a:bodyPr>
            <a:noAutofit/>
          </a:bodyPr>
          <a:lstStyle/>
          <a:p>
            <a:pPr rtl="1">
              <a:buNone/>
              <a:defRPr sz="1000"/>
            </a:pPr>
            <a:endParaRPr lang="pt-PT" sz="1600" dirty="0" smtClean="0">
              <a:solidFill>
                <a:schemeClr val="tx2">
                  <a:lumMod val="50000"/>
                </a:schemeClr>
              </a:solidFill>
              <a:latin typeface="Palatino Linotype"/>
            </a:endParaRPr>
          </a:p>
          <a:p>
            <a:pPr rtl="1">
              <a:buNone/>
              <a:defRPr sz="1000"/>
            </a:pPr>
            <a:r>
              <a:rPr lang="pt-PT" sz="1600" dirty="0" smtClean="0">
                <a:solidFill>
                  <a:schemeClr val="tx2">
                    <a:lumMod val="50000"/>
                  </a:schemeClr>
                </a:solidFill>
                <a:latin typeface="Palatino Linotype"/>
              </a:rPr>
              <a:t>6) Os resultados obtidos no primeiro gráfico de um movimento no sentido positivo da trajectória, e no segundo continua a ser um movimento no sentido positivo da trajectória, ao comparar os resultados obtidos com hipótese de partida admitimos que é necessário actuar uma força no sentido do movimento para que o corpo se mova, uma vez que o corpo ao longo do seu deslocamento apresenta um aumento de posição e velocidade.  De acordo com a 1ª lei de newton , um corpo continua em repouso ou em movimento rectilíneo uniforme  sempre que as forças que nele actuam se equilibram, ou seja o carrinho após a partida continuou em movimento devido á 1ª lei de newton;</a:t>
            </a:r>
          </a:p>
          <a:p>
            <a:pPr rtl="1">
              <a:buNone/>
              <a:defRPr sz="1000"/>
            </a:pPr>
            <a:endParaRPr lang="pt-PT" sz="1600" dirty="0" smtClean="0">
              <a:solidFill>
                <a:schemeClr val="tx2">
                  <a:lumMod val="50000"/>
                </a:schemeClr>
              </a:solidFill>
              <a:latin typeface="Palatino Linotype"/>
            </a:endParaRPr>
          </a:p>
          <a:p>
            <a:pPr rtl="1">
              <a:buNone/>
              <a:defRPr sz="1000"/>
            </a:pPr>
            <a:endParaRPr lang="pt-PT" sz="1600" dirty="0" smtClean="0">
              <a:solidFill>
                <a:schemeClr val="tx2">
                  <a:lumMod val="50000"/>
                </a:schemeClr>
              </a:solidFill>
              <a:latin typeface="Palatino Linotype"/>
            </a:endParaRPr>
          </a:p>
          <a:p>
            <a:pPr rtl="1">
              <a:buNone/>
              <a:defRPr sz="1000"/>
            </a:pPr>
            <a:r>
              <a:rPr lang="pt-PT" sz="1600" dirty="0" smtClean="0">
                <a:solidFill>
                  <a:schemeClr val="tx2">
                    <a:lumMod val="50000"/>
                  </a:schemeClr>
                </a:solidFill>
                <a:latin typeface="Palatino Linotype"/>
              </a:rPr>
              <a:t>7)A análise do movimento do carrinho no plano horizontal, permite admitir que nesta actividade laboratorial, o grupo conseguiu observar a lei da inércia (1ª lei de newton), pois após o peso que estava pendurado sobre o fio, ter estado a tocar no chão o carro continuou em movimento, é desta mesma forma que conseguimos observar a 1ª lei de Newton, e  de acordo com os resultados obtidos podemos verificar que o carrinho desloca-se sempre no sentido positivo da trajectória.</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sz="quarter" idx="1"/>
          </p:nvPr>
        </p:nvSpPr>
        <p:spPr>
          <a:xfrm>
            <a:off x="685800" y="1752600"/>
            <a:ext cx="7772400" cy="2362200"/>
          </a:xfrm>
        </p:spPr>
        <p:txBody>
          <a:bodyPr>
            <a:normAutofit/>
          </a:bodyPr>
          <a:lstStyle/>
          <a:p>
            <a:pPr>
              <a:buNone/>
            </a:pPr>
            <a:r>
              <a:rPr lang="pt-PT" sz="1900" dirty="0" smtClean="0">
                <a:solidFill>
                  <a:schemeClr val="tx2">
                    <a:lumMod val="50000"/>
                  </a:schemeClr>
                </a:solidFill>
                <a:latin typeface="Palatino Linotype" pitchFamily="18" charset="0"/>
              </a:rPr>
              <a:t>8</a:t>
            </a:r>
            <a:r>
              <a:rPr lang="pt-PT" sz="1600" dirty="0" smtClean="0">
                <a:solidFill>
                  <a:schemeClr val="tx2">
                    <a:lumMod val="50000"/>
                  </a:schemeClr>
                </a:solidFill>
                <a:latin typeface="Palatino Linotype" pitchFamily="18" charset="0"/>
              </a:rPr>
              <a:t>) Portanto os argumentos apresentados relativamente à questão problema, são os seguintes: um corpo continua em movimento com estava se nenhuma força, não equilibrada por outra lhe estiver aplicada, se está em repouso continua em repouso, se está em movimento continua em movimento sem alteração da sua velocidade, um corpo por si só não altera o seu movimento. Contudo, verificou-se o papel fundamental de uma força  no início do movimento, pois só quando se aplica uma força mais intensa que a do atrito o corpo entra em movimento.</a:t>
            </a:r>
          </a:p>
          <a:p>
            <a:pPr>
              <a:buNone/>
            </a:pPr>
            <a:endParaRPr lang="pt-PT" dirty="0"/>
          </a:p>
        </p:txBody>
      </p:sp>
      <p:sp>
        <p:nvSpPr>
          <p:cNvPr id="4" name="Título 1"/>
          <p:cNvSpPr>
            <a:spLocks noGrp="1"/>
          </p:cNvSpPr>
          <p:nvPr>
            <p:ph type="title"/>
          </p:nvPr>
        </p:nvSpPr>
        <p:spPr/>
        <p:txBody>
          <a:bodyPr>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pt-PT"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rPr>
              <a:t>Resposta ás questões</a:t>
            </a:r>
            <a:endParaRPr lang="pt-PT"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endParaRPr>
          </a:p>
        </p:txBody>
      </p:sp>
      <p:pic>
        <p:nvPicPr>
          <p:cNvPr id="5" name="Imagem 4" descr="175_2345-garfieldinercia.gif"/>
          <p:cNvPicPr>
            <a:picLocks noChangeAspect="1"/>
          </p:cNvPicPr>
          <p:nvPr/>
        </p:nvPicPr>
        <p:blipFill>
          <a:blip r:embed="rId2" cstate="print">
            <a:clrChange>
              <a:clrFrom>
                <a:srgbClr val="FFFFFF"/>
              </a:clrFrom>
              <a:clrTo>
                <a:srgbClr val="FFFFFF">
                  <a:alpha val="0"/>
                </a:srgbClr>
              </a:clrTo>
            </a:clrChange>
          </a:blip>
          <a:stretch>
            <a:fillRect/>
          </a:stretch>
        </p:blipFill>
        <p:spPr>
          <a:xfrm>
            <a:off x="1828800" y="4191000"/>
            <a:ext cx="5826938" cy="1609725"/>
          </a:xfrm>
          <a:prstGeom prst="rect">
            <a:avLst/>
          </a:prstGeo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dade">
  <a:themeElements>
    <a:clrScheme name="Opulento">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ffice Clássico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Viagem">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608</TotalTime>
  <Words>1148</Words>
  <Application>Microsoft Office PowerPoint</Application>
  <PresentationFormat>On-screen Show (4:3)</PresentationFormat>
  <Paragraphs>167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Equidade</vt:lpstr>
      <vt:lpstr>Al.1.2 “Será necessário uma força para que um corpo se mova?”</vt:lpstr>
      <vt:lpstr>Questão problema</vt:lpstr>
      <vt:lpstr>Material e equipamento:</vt:lpstr>
      <vt:lpstr>PowerPoint Presentation</vt:lpstr>
      <vt:lpstr>Diagrama de corpo livre dos corpos em estudo</vt:lpstr>
      <vt:lpstr>Gráficos obtidos </vt:lpstr>
      <vt:lpstr>Gráficos obtidos </vt:lpstr>
      <vt:lpstr>Resposta ás questões</vt:lpstr>
      <vt:lpstr>Resposta ás questões</vt:lpstr>
      <vt:lpstr>PowerPoint Presentation</vt:lpstr>
      <vt:lpstr>Cálculos Efectuados</vt:lpstr>
      <vt:lpstr>Cálculos efectuados</vt:lpstr>
      <vt:lpstr>Conclusão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Al.1.2 “Será necessário uma força para que um corpo se mova?”</dc:title>
  <dc:creator>DiAnA</dc:creator>
  <cp:lastModifiedBy>Ion</cp:lastModifiedBy>
  <cp:revision>54</cp:revision>
  <dcterms:modified xsi:type="dcterms:W3CDTF">2010-12-08T15:37:39Z</dcterms:modified>
</cp:coreProperties>
</file>